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57" r:id="rId4"/>
    <p:sldId id="258" r:id="rId5"/>
    <p:sldId id="259" r:id="rId6"/>
    <p:sldId id="260" r:id="rId7"/>
    <p:sldId id="261" r:id="rId8"/>
    <p:sldId id="278" r:id="rId9"/>
    <p:sldId id="275" r:id="rId10"/>
    <p:sldId id="280" r:id="rId11"/>
    <p:sldId id="276" r:id="rId12"/>
    <p:sldId id="279" r:id="rId13"/>
    <p:sldId id="277" r:id="rId14"/>
    <p:sldId id="262" r:id="rId15"/>
    <p:sldId id="263" r:id="rId16"/>
    <p:sldId id="266" r:id="rId17"/>
    <p:sldId id="267" r:id="rId18"/>
    <p:sldId id="268" r:id="rId19"/>
    <p:sldId id="269" r:id="rId20"/>
    <p:sldId id="270" r:id="rId21"/>
    <p:sldId id="271" r:id="rId22"/>
    <p:sldId id="272"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4" autoAdjust="0"/>
    <p:restoredTop sz="94660"/>
  </p:normalViewPr>
  <p:slideViewPr>
    <p:cSldViewPr snapToGrid="0">
      <p:cViewPr varScale="1">
        <p:scale>
          <a:sx n="60" d="100"/>
          <a:sy n="60" d="100"/>
        </p:scale>
        <p:origin x="96" y="1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6DFD-F731-4932-4341-4FA95E4E7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E16C1-1113-2326-A086-F693CD583A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513F92-4513-D052-D99A-50528BDC90F1}"/>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5" name="Footer Placeholder 4">
            <a:extLst>
              <a:ext uri="{FF2B5EF4-FFF2-40B4-BE49-F238E27FC236}">
                <a16:creationId xmlns:a16="http://schemas.microsoft.com/office/drawing/2014/main" id="{0C6949EA-94C9-3337-3315-00D5C99EC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8EAB8-DD45-42CD-6E3E-C55BAFD19809}"/>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116936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1474-7523-1036-C553-8CF498E2C8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ADC4CA-11CF-52C6-C11B-6426EA664F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2E34A-2407-3478-DFF7-471C728F8AAF}"/>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5" name="Footer Placeholder 4">
            <a:extLst>
              <a:ext uri="{FF2B5EF4-FFF2-40B4-BE49-F238E27FC236}">
                <a16:creationId xmlns:a16="http://schemas.microsoft.com/office/drawing/2014/main" id="{DF37C86B-A0D8-3B1C-54AF-31794D96B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ADE42-9540-C38C-87D1-1804BCC51E8B}"/>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380018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4E9092-CE31-82E8-D104-5ECFC63FF4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760B8-C6A6-3B90-ED95-E649CFCC6B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9F478-AF79-1F3C-E559-8C6BFDF6F65E}"/>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5" name="Footer Placeholder 4">
            <a:extLst>
              <a:ext uri="{FF2B5EF4-FFF2-40B4-BE49-F238E27FC236}">
                <a16:creationId xmlns:a16="http://schemas.microsoft.com/office/drawing/2014/main" id="{98BD433A-3A4D-C7E0-99CE-BB6066E7D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C7ED5-D224-5A1A-51D3-A71ACE20B580}"/>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2946268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2551-EAE7-9532-510E-E47A727BE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9DAD5-39C1-29CB-CDC8-ED6D1B1E6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62A25-5192-7CE0-851D-BA6C903B53F3}"/>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5" name="Footer Placeholder 4">
            <a:extLst>
              <a:ext uri="{FF2B5EF4-FFF2-40B4-BE49-F238E27FC236}">
                <a16:creationId xmlns:a16="http://schemas.microsoft.com/office/drawing/2014/main" id="{9A31C7DC-99B0-5F25-F0BA-12BE0421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E5542-F023-12AB-87C3-FA08CABF22DD}"/>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370186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6BED-0DD6-C579-3C48-E95788F4B9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B941CD-7023-4A68-FBC4-A05F3A5EE9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68BE2C-8B87-4158-A044-F3CA0750145D}"/>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5" name="Footer Placeholder 4">
            <a:extLst>
              <a:ext uri="{FF2B5EF4-FFF2-40B4-BE49-F238E27FC236}">
                <a16:creationId xmlns:a16="http://schemas.microsoft.com/office/drawing/2014/main" id="{E7CD32FE-7DD3-E042-DFAF-FDDD317B5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89706-F6E1-AD63-69E1-20565DDC4F96}"/>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220433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4941-38B2-911E-81D1-A76231313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77EBC-EA7C-16C8-4DB6-CFBEA52DE4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58BA4-8F67-981A-C4A5-3416DEF09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FB4DF-F3F1-7D72-1CAD-6962825DFA33}"/>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6" name="Footer Placeholder 5">
            <a:extLst>
              <a:ext uri="{FF2B5EF4-FFF2-40B4-BE49-F238E27FC236}">
                <a16:creationId xmlns:a16="http://schemas.microsoft.com/office/drawing/2014/main" id="{2FDECA32-CABE-4A58-C94F-880E66D25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97179-CA86-4450-D846-26367C622918}"/>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330202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9359B-6145-96ED-F93A-CEA1050F52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2132B1-F3C7-5714-0F67-CB4AA3E2B0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E05828-0A70-9A5E-FEC2-4E2C09E718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7E788-FA75-35B5-0D33-489767A75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8DCDC-ED7C-3E33-9DC5-9DD4B3C62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611BC5-A31E-7051-4776-9371B13428EB}"/>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8" name="Footer Placeholder 7">
            <a:extLst>
              <a:ext uri="{FF2B5EF4-FFF2-40B4-BE49-F238E27FC236}">
                <a16:creationId xmlns:a16="http://schemas.microsoft.com/office/drawing/2014/main" id="{5BEBDAAD-8B95-D7D5-0329-658369401B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3DE4BA-4F73-BAB7-5816-A4CF0BEB6311}"/>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221432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C56C-B019-5957-C429-4ED3B9987F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E718F6-25A4-ED72-13F4-DAEF0534EEF4}"/>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4" name="Footer Placeholder 3">
            <a:extLst>
              <a:ext uri="{FF2B5EF4-FFF2-40B4-BE49-F238E27FC236}">
                <a16:creationId xmlns:a16="http://schemas.microsoft.com/office/drawing/2014/main" id="{2200E0D7-50B9-1624-6AA0-90C416F4CA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F6BE25-37AB-B8C5-6945-1AF69E2BE442}"/>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167595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046DD-19FF-ED02-CA66-4C5950CF2AD1}"/>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3" name="Footer Placeholder 2">
            <a:extLst>
              <a:ext uri="{FF2B5EF4-FFF2-40B4-BE49-F238E27FC236}">
                <a16:creationId xmlns:a16="http://schemas.microsoft.com/office/drawing/2014/main" id="{67AFDB4D-6F54-8EC6-E5DF-120F8F69B1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626A54-F7B8-9426-9240-344CCBEE76CE}"/>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22503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A95B-87FA-D9D0-ECC3-7F2B0A77B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982C4B-EED9-4611-A8AC-7A0E4CD237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32A348-5393-F4F7-AFF5-24D9FC0EE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F42F5-5404-0DFE-2D4A-1C782E956F1B}"/>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6" name="Footer Placeholder 5">
            <a:extLst>
              <a:ext uri="{FF2B5EF4-FFF2-40B4-BE49-F238E27FC236}">
                <a16:creationId xmlns:a16="http://schemas.microsoft.com/office/drawing/2014/main" id="{FE9F0EE1-9515-9C9D-782B-77098C5FE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4FE56-3782-7202-6E9F-46A099E290E0}"/>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350119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6F31-D4FC-6DAF-5ED5-04D836DE5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BB4E3-C12C-7AB9-C9CD-A33D59422C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FB9619-0C29-E684-2718-7076B2639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8F38B3-9AB9-4DC2-E50C-792006BEDBE0}"/>
              </a:ext>
            </a:extLst>
          </p:cNvPr>
          <p:cNvSpPr>
            <a:spLocks noGrp="1"/>
          </p:cNvSpPr>
          <p:nvPr>
            <p:ph type="dt" sz="half" idx="10"/>
          </p:nvPr>
        </p:nvSpPr>
        <p:spPr/>
        <p:txBody>
          <a:bodyPr/>
          <a:lstStyle/>
          <a:p>
            <a:fld id="{2238685F-72A2-4FF6-8D7A-832ABD30FE41}" type="datetimeFigureOut">
              <a:rPr lang="en-US" smtClean="0"/>
              <a:t>12/10/2024</a:t>
            </a:fld>
            <a:endParaRPr lang="en-US"/>
          </a:p>
        </p:txBody>
      </p:sp>
      <p:sp>
        <p:nvSpPr>
          <p:cNvPr id="6" name="Footer Placeholder 5">
            <a:extLst>
              <a:ext uri="{FF2B5EF4-FFF2-40B4-BE49-F238E27FC236}">
                <a16:creationId xmlns:a16="http://schemas.microsoft.com/office/drawing/2014/main" id="{20C83E2C-0972-0C8A-A5D5-4DA035DB8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977E9-9C52-A555-DECA-ECFF30EC76BC}"/>
              </a:ext>
            </a:extLst>
          </p:cNvPr>
          <p:cNvSpPr>
            <a:spLocks noGrp="1"/>
          </p:cNvSpPr>
          <p:nvPr>
            <p:ph type="sldNum" sz="quarter" idx="12"/>
          </p:nvPr>
        </p:nvSpPr>
        <p:spPr/>
        <p:txBody>
          <a:bodyPr/>
          <a:lstStyle/>
          <a:p>
            <a:fld id="{9AD8EE50-86C8-48C6-B68F-534557CC1960}" type="slidenum">
              <a:rPr lang="en-US" smtClean="0"/>
              <a:t>‹#›</a:t>
            </a:fld>
            <a:endParaRPr lang="en-US"/>
          </a:p>
        </p:txBody>
      </p:sp>
    </p:spTree>
    <p:extLst>
      <p:ext uri="{BB962C8B-B14F-4D97-AF65-F5344CB8AC3E}">
        <p14:creationId xmlns:p14="http://schemas.microsoft.com/office/powerpoint/2010/main" val="170289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472F4C-58D0-7E77-3D7B-D29294F4D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191DC1-88E6-9BD9-B17C-BB701FE0A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24B61-BE52-017A-1605-BA2D6CCD4F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8685F-72A2-4FF6-8D7A-832ABD30FE41}" type="datetimeFigureOut">
              <a:rPr lang="en-US" smtClean="0"/>
              <a:t>12/10/2024</a:t>
            </a:fld>
            <a:endParaRPr lang="en-US"/>
          </a:p>
        </p:txBody>
      </p:sp>
      <p:sp>
        <p:nvSpPr>
          <p:cNvPr id="5" name="Footer Placeholder 4">
            <a:extLst>
              <a:ext uri="{FF2B5EF4-FFF2-40B4-BE49-F238E27FC236}">
                <a16:creationId xmlns:a16="http://schemas.microsoft.com/office/drawing/2014/main" id="{62C7123D-0813-D058-E4F1-332B4FE7E0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FEBC91-599A-8169-CDB9-F58D8CE651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D8EE50-86C8-48C6-B68F-534557CC1960}" type="slidenum">
              <a:rPr lang="en-US" smtClean="0"/>
              <a:t>‹#›</a:t>
            </a:fld>
            <a:endParaRPr lang="en-US"/>
          </a:p>
        </p:txBody>
      </p:sp>
    </p:spTree>
    <p:extLst>
      <p:ext uri="{BB962C8B-B14F-4D97-AF65-F5344CB8AC3E}">
        <p14:creationId xmlns:p14="http://schemas.microsoft.com/office/powerpoint/2010/main" val="1806443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Green Lock In A 3D Electronic System">
            <a:extLst>
              <a:ext uri="{FF2B5EF4-FFF2-40B4-BE49-F238E27FC236}">
                <a16:creationId xmlns:a16="http://schemas.microsoft.com/office/drawing/2014/main" id="{71904A14-3C4E-62AB-A686-5F1C14B6966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39F4E-BFF6-CD28-4DD0-D7EC7088D11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Fundamentals of information System Security</a:t>
            </a:r>
          </a:p>
        </p:txBody>
      </p:sp>
      <p:sp>
        <p:nvSpPr>
          <p:cNvPr id="3" name="Subtitle 2">
            <a:extLst>
              <a:ext uri="{FF2B5EF4-FFF2-40B4-BE49-F238E27FC236}">
                <a16:creationId xmlns:a16="http://schemas.microsoft.com/office/drawing/2014/main" id="{7CC0E38E-62C8-B0B5-A3D3-1934944C33E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800">
                <a:solidFill>
                  <a:srgbClr val="FFFFFF"/>
                </a:solidFill>
              </a:rPr>
              <a:t>SEC 285</a:t>
            </a:r>
          </a:p>
          <a:p>
            <a:r>
              <a:rPr lang="en-US" sz="800">
                <a:solidFill>
                  <a:srgbClr val="FFFFFF"/>
                </a:solidFill>
              </a:rPr>
              <a:t>Tavaughn Mason</a:t>
            </a:r>
          </a:p>
          <a:p>
            <a:r>
              <a:rPr lang="en-US" sz="800">
                <a:solidFill>
                  <a:srgbClr val="FFFFFF"/>
                </a:solidFill>
              </a:rPr>
              <a:t>Devry University College of Engineering and Information Sciences</a:t>
            </a:r>
          </a:p>
          <a:p>
            <a:r>
              <a:rPr lang="en-US" sz="800">
                <a:solidFill>
                  <a:srgbClr val="FFFFFF"/>
                </a:solidFill>
              </a:rPr>
              <a:t>Instructor: Nathan Braun</a:t>
            </a:r>
          </a:p>
          <a:p>
            <a:r>
              <a:rPr lang="en-US" sz="800">
                <a:solidFill>
                  <a:srgbClr val="FFFFFF"/>
                </a:solidFill>
              </a:rPr>
              <a:t>Course Number: 61660</a:t>
            </a:r>
          </a:p>
        </p:txBody>
      </p:sp>
    </p:spTree>
    <p:extLst>
      <p:ext uri="{BB962C8B-B14F-4D97-AF65-F5344CB8AC3E}">
        <p14:creationId xmlns:p14="http://schemas.microsoft.com/office/powerpoint/2010/main" val="177924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5E5464F-1B70-50B0-690E-8518749FBE29}"/>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BYOD Security Device Policy Example Cont. </a:t>
            </a:r>
          </a:p>
        </p:txBody>
      </p:sp>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92C9E81-26FB-2D56-D18F-39562E338A4B}"/>
              </a:ext>
            </a:extLst>
          </p:cNvPr>
          <p:cNvSpPr txBox="1"/>
          <p:nvPr/>
        </p:nvSpPr>
        <p:spPr>
          <a:xfrm>
            <a:off x="897769" y="1909192"/>
            <a:ext cx="4586513" cy="3647710"/>
          </a:xfrm>
          <a:prstGeom prst="rect">
            <a:avLst/>
          </a:prstGeom>
        </p:spPr>
        <p:txBody>
          <a:bodyPr vert="horz" lIns="91440" tIns="45720" rIns="91440" bIns="45720" rtlCol="0">
            <a:normAutofit/>
          </a:bodyPr>
          <a:lstStyle/>
          <a:p>
            <a:pPr marL="0" indent="-228600">
              <a:lnSpc>
                <a:spcPct val="90000"/>
              </a:lnSpc>
              <a:buFont typeface="Arial" panose="020B0604020202020204" pitchFamily="34" charset="0"/>
              <a:buChar char="•"/>
            </a:pPr>
            <a:r>
              <a:rPr lang="en-US" sz="1400">
                <a:solidFill>
                  <a:schemeClr val="bg1"/>
                </a:solidFill>
              </a:rPr>
              <a:t>4. Policy:  </a:t>
            </a:r>
          </a:p>
          <a:p>
            <a:pPr marL="0" marR="141605" indent="-228600">
              <a:lnSpc>
                <a:spcPct val="90000"/>
              </a:lnSpc>
              <a:spcAft>
                <a:spcPts val="1000"/>
              </a:spcAft>
              <a:buFont typeface="Arial" panose="020B0604020202020204" pitchFamily="34" charset="0"/>
              <a:buChar char="•"/>
              <a:tabLst>
                <a:tab pos="520700" algn="l"/>
              </a:tabLst>
            </a:pPr>
            <a:r>
              <a:rPr lang="en-US" sz="1400">
                <a:solidFill>
                  <a:schemeClr val="bg1"/>
                </a:solidFill>
                <a:effectLst/>
              </a:rPr>
              <a:t>For a laptop to comply with the network service needed with SANS, it would need to have a proper running OS, preferably Windows OS only, and its services up to date with current security protocols. All other OSs, such as IOS or Linux, will need security software implemented to the devices to guarantee system stability and monitoring capabilities as they access the company network. All devices will use a robust authentication management tool to help restrict unauthorized users with a screen lock and require a password. Devices used with company assets will have segmented storage, which will separate storage for business uses to avoid personal privacy issues and ownership concerns of personal data. It will also allow the company to delete business-only data without touching all other data. The IT department will uphold these standards and will always implement them</a:t>
            </a:r>
            <a:endParaRPr lang="en-US" sz="1400">
              <a:solidFill>
                <a:schemeClr val="bg1"/>
              </a:solidFill>
            </a:endParaRPr>
          </a:p>
        </p:txBody>
      </p:sp>
      <p:cxnSp>
        <p:nvCxnSpPr>
          <p:cNvPr id="22" name="Straight Connector 2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Laptop on a table">
            <a:extLst>
              <a:ext uri="{FF2B5EF4-FFF2-40B4-BE49-F238E27FC236}">
                <a16:creationId xmlns:a16="http://schemas.microsoft.com/office/drawing/2014/main" id="{1F1973A9-619A-0136-46F7-B87A67F98B1D}"/>
              </a:ext>
            </a:extLst>
          </p:cNvPr>
          <p:cNvPicPr>
            <a:picLocks noChangeAspect="1"/>
          </p:cNvPicPr>
          <p:nvPr/>
        </p:nvPicPr>
        <p:blipFill>
          <a:blip r:embed="rId2"/>
          <a:srcRect l="13938" r="30908" b="-1"/>
          <a:stretch/>
        </p:blipFill>
        <p:spPr>
          <a:xfrm>
            <a:off x="6525453" y="10"/>
            <a:ext cx="5666547" cy="6857990"/>
          </a:xfrm>
          <a:prstGeom prst="rect">
            <a:avLst/>
          </a:prstGeom>
        </p:spPr>
      </p:pic>
    </p:spTree>
    <p:extLst>
      <p:ext uri="{BB962C8B-B14F-4D97-AF65-F5344CB8AC3E}">
        <p14:creationId xmlns:p14="http://schemas.microsoft.com/office/powerpoint/2010/main" val="1074994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FC1ADC2-5100-A74A-22E4-6F45D8174F51}"/>
              </a:ext>
            </a:extLst>
          </p:cNvPr>
          <p:cNvSpPr>
            <a:spLocks noGrp="1"/>
          </p:cNvSpPr>
          <p:nvPr>
            <p:ph type="title"/>
          </p:nvPr>
        </p:nvSpPr>
        <p:spPr>
          <a:xfrm>
            <a:off x="838200" y="669925"/>
            <a:ext cx="4508946" cy="1325563"/>
          </a:xfrm>
        </p:spPr>
        <p:txBody>
          <a:bodyPr vert="horz" lIns="91440" tIns="45720" rIns="91440" bIns="45720" rtlCol="0" anchor="b">
            <a:normAutofit/>
          </a:bodyPr>
          <a:lstStyle/>
          <a:p>
            <a:pPr algn="r"/>
            <a:r>
              <a:rPr lang="en-US" sz="3700" kern="1200">
                <a:solidFill>
                  <a:schemeClr val="bg1"/>
                </a:solidFill>
                <a:latin typeface="+mj-lt"/>
                <a:ea typeface="+mj-ea"/>
                <a:cs typeface="+mj-cs"/>
              </a:rPr>
              <a:t>BYOD Security Device Policy Example Cont. </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1C1B294-3DA4-9F1B-BD8C-4187E56EF00D}"/>
              </a:ext>
            </a:extLst>
          </p:cNvPr>
          <p:cNvSpPr txBox="1"/>
          <p:nvPr/>
        </p:nvSpPr>
        <p:spPr>
          <a:xfrm>
            <a:off x="1392667" y="2398957"/>
            <a:ext cx="9406666" cy="3526144"/>
          </a:xfrm>
          <a:prstGeom prst="rect">
            <a:avLst/>
          </a:prstGeom>
        </p:spPr>
        <p:txBody>
          <a:bodyPr vert="horz" lIns="91440" tIns="45720" rIns="91440" bIns="45720" rtlCol="0">
            <a:normAutofit/>
          </a:bodyPr>
          <a:lstStyle/>
          <a:p>
            <a:pPr marL="0" indent="-228600">
              <a:lnSpc>
                <a:spcPct val="90000"/>
              </a:lnSpc>
              <a:buFont typeface="Arial" panose="020B0604020202020204" pitchFamily="34" charset="0"/>
              <a:buChar char="•"/>
            </a:pPr>
            <a:r>
              <a:rPr lang="en-US" sz="2000">
                <a:solidFill>
                  <a:schemeClr val="bg1"/>
                </a:solidFill>
                <a:effectLst/>
              </a:rPr>
              <a:t>5. Policy Compliance: </a:t>
            </a:r>
          </a:p>
          <a:p>
            <a:pPr marL="0" marR="0" indent="-228600">
              <a:lnSpc>
                <a:spcPct val="90000"/>
              </a:lnSpc>
              <a:buFont typeface="Arial" panose="020B0604020202020204" pitchFamily="34" charset="0"/>
              <a:buChar char="•"/>
            </a:pPr>
            <a:r>
              <a:rPr lang="en-US" sz="2000">
                <a:solidFill>
                  <a:schemeClr val="bg1"/>
                </a:solidFill>
                <a:effectLst/>
              </a:rPr>
              <a:t>The InfoSec team will verify compliance to this policy through various methods, including but not limited to, periodic walk-through, video monitoring, intrusion detection tools, business tool reports, internal and external audits, and feedback to the policy owner.  </a:t>
            </a:r>
          </a:p>
          <a:p>
            <a:pPr marL="0" marR="0" indent="-228600">
              <a:lnSpc>
                <a:spcPct val="90000"/>
              </a:lnSpc>
              <a:spcAft>
                <a:spcPts val="1000"/>
              </a:spcAft>
              <a:buFont typeface="Arial" panose="020B0604020202020204" pitchFamily="34" charset="0"/>
              <a:buChar char="•"/>
            </a:pPr>
            <a:r>
              <a:rPr lang="en-US" sz="2000">
                <a:solidFill>
                  <a:schemeClr val="bg1"/>
                </a:solidFill>
                <a:effectLst/>
              </a:rPr>
              <a:t>Employees found guilty of tampering with government information without proper access will have the hardware confiscated for examination. The severity of the offense will be judged based on the company's policy standards. Disciplinary actions could include termination of service, removal of network access, and, in severe cases, termination of employment.</a:t>
            </a:r>
          </a:p>
        </p:txBody>
      </p:sp>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442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3997EF7-79FA-7C1F-9E54-8BEC3261610F}"/>
              </a:ext>
            </a:extLst>
          </p:cNvPr>
          <p:cNvSpPr>
            <a:spLocks noGrp="1"/>
          </p:cNvSpPr>
          <p:nvPr>
            <p:ph type="title"/>
          </p:nvPr>
        </p:nvSpPr>
        <p:spPr>
          <a:xfrm>
            <a:off x="838200" y="669925"/>
            <a:ext cx="4508946" cy="1325563"/>
          </a:xfrm>
        </p:spPr>
        <p:txBody>
          <a:bodyPr vert="horz" lIns="91440" tIns="45720" rIns="91440" bIns="45720" rtlCol="0" anchor="b">
            <a:normAutofit/>
          </a:bodyPr>
          <a:lstStyle/>
          <a:p>
            <a:pPr algn="r"/>
            <a:r>
              <a:rPr lang="en-US" sz="3700" kern="1200">
                <a:solidFill>
                  <a:schemeClr val="bg1"/>
                </a:solidFill>
                <a:latin typeface="+mj-lt"/>
                <a:ea typeface="+mj-ea"/>
                <a:cs typeface="+mj-cs"/>
              </a:rPr>
              <a:t>BYOD Security Device Policy Example Cont. </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A6F88C0-2E3B-586C-0B18-05ACE62EB658}"/>
              </a:ext>
            </a:extLst>
          </p:cNvPr>
          <p:cNvSpPr txBox="1"/>
          <p:nvPr/>
        </p:nvSpPr>
        <p:spPr>
          <a:xfrm>
            <a:off x="1392667" y="2398957"/>
            <a:ext cx="9406666" cy="3526144"/>
          </a:xfrm>
          <a:prstGeom prst="rect">
            <a:avLst/>
          </a:prstGeom>
        </p:spPr>
        <p:txBody>
          <a:bodyPr vert="horz" lIns="91440" tIns="45720" rIns="91440" bIns="45720" rtlCol="0">
            <a:normAutofit/>
          </a:bodyPr>
          <a:lstStyle/>
          <a:p>
            <a:pPr marL="0" indent="-228600">
              <a:lnSpc>
                <a:spcPct val="90000"/>
              </a:lnSpc>
              <a:buFont typeface="Arial" panose="020B0604020202020204" pitchFamily="34" charset="0"/>
              <a:buChar char="•"/>
            </a:pPr>
            <a:r>
              <a:rPr lang="en-US" sz="2000">
                <a:solidFill>
                  <a:schemeClr val="bg1"/>
                </a:solidFill>
              </a:rPr>
              <a:t>6. Related Standards, Policies, and Processes:  </a:t>
            </a:r>
          </a:p>
          <a:p>
            <a:pPr marL="0" marR="0" indent="-228600">
              <a:lnSpc>
                <a:spcPct val="90000"/>
              </a:lnSpc>
              <a:spcAft>
                <a:spcPts val="1000"/>
              </a:spcAft>
              <a:buFont typeface="Arial" panose="020B0604020202020204" pitchFamily="34" charset="0"/>
              <a:buChar char="•"/>
            </a:pPr>
            <a:r>
              <a:rPr lang="en-US" sz="2000">
                <a:solidFill>
                  <a:schemeClr val="bg1"/>
                </a:solidFill>
                <a:effectLst/>
              </a:rPr>
              <a:t>Vulnerability is typically used to define a set of flaws or a weakness that makes the software susceptible to an attack or abuse. Preventing Vulnerabilities by assuring that newly created software does not contain flaws and problems as defined in the PCI – DSS. </a:t>
            </a:r>
          </a:p>
        </p:txBody>
      </p:sp>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831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2B801A5B-5E29-B222-0F34-BA208E980C1C}"/>
              </a:ext>
            </a:extLst>
          </p:cNvPr>
          <p:cNvSpPr>
            <a:spLocks noGrp="1"/>
          </p:cNvSpPr>
          <p:nvPr>
            <p:ph type="title"/>
          </p:nvPr>
        </p:nvSpPr>
        <p:spPr>
          <a:xfrm>
            <a:off x="838200" y="669925"/>
            <a:ext cx="4508946" cy="1325563"/>
          </a:xfrm>
        </p:spPr>
        <p:txBody>
          <a:bodyPr vert="horz" lIns="91440" tIns="45720" rIns="91440" bIns="45720" rtlCol="0" anchor="b">
            <a:normAutofit/>
          </a:bodyPr>
          <a:lstStyle/>
          <a:p>
            <a:pPr algn="r"/>
            <a:r>
              <a:rPr lang="en-US" sz="3700" kern="1200">
                <a:solidFill>
                  <a:schemeClr val="bg1"/>
                </a:solidFill>
                <a:latin typeface="+mj-lt"/>
                <a:ea typeface="+mj-ea"/>
                <a:cs typeface="+mj-cs"/>
              </a:rPr>
              <a:t>BYOD Security Device Policy Example Cont. </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CC531E-4117-579E-99BD-70D194E544BE}"/>
              </a:ext>
            </a:extLst>
          </p:cNvPr>
          <p:cNvSpPr txBox="1"/>
          <p:nvPr/>
        </p:nvSpPr>
        <p:spPr>
          <a:xfrm>
            <a:off x="1392667" y="2398957"/>
            <a:ext cx="9406666" cy="3526144"/>
          </a:xfrm>
          <a:prstGeom prst="rect">
            <a:avLst/>
          </a:prstGeom>
        </p:spPr>
        <p:txBody>
          <a:bodyPr vert="horz" lIns="91440" tIns="45720" rIns="91440" bIns="45720" rtlCol="0">
            <a:normAutofit/>
          </a:bodyPr>
          <a:lstStyle/>
          <a:p>
            <a:pPr marL="0" indent="-228600">
              <a:lnSpc>
                <a:spcPct val="90000"/>
              </a:lnSpc>
              <a:buFont typeface="Arial" panose="020B0604020202020204" pitchFamily="34" charset="0"/>
              <a:buChar char="•"/>
            </a:pPr>
            <a:r>
              <a:rPr lang="en-US" sz="2000" dirty="0">
                <a:solidFill>
                  <a:schemeClr val="bg1"/>
                </a:solidFill>
                <a:effectLst/>
              </a:rPr>
              <a:t>7. Definitions and Terms: </a:t>
            </a:r>
          </a:p>
          <a:p>
            <a:pPr marL="0" marR="0" indent="-228600">
              <a:lnSpc>
                <a:spcPct val="90000"/>
              </a:lnSpc>
              <a:spcAft>
                <a:spcPts val="1000"/>
              </a:spcAft>
              <a:buFont typeface="Arial" panose="020B0604020202020204" pitchFamily="34" charset="0"/>
              <a:buChar char="•"/>
            </a:pPr>
            <a:r>
              <a:rPr lang="en-US" sz="2000" dirty="0">
                <a:solidFill>
                  <a:schemeClr val="bg1"/>
                </a:solidFill>
                <a:effectLst/>
              </a:rPr>
              <a:t>Think of terms such as BYOD, mobile devices, and CIA. Define them here.</a:t>
            </a:r>
          </a:p>
          <a:p>
            <a:pPr marL="285750" indent="-228600">
              <a:lnSpc>
                <a:spcPct val="90000"/>
              </a:lnSpc>
              <a:spcAft>
                <a:spcPts val="1000"/>
              </a:spcAft>
              <a:buFont typeface="Arial" panose="020B0604020202020204" pitchFamily="34" charset="0"/>
              <a:buChar char="•"/>
            </a:pPr>
            <a:r>
              <a:rPr lang="en-US" sz="2000" dirty="0">
                <a:solidFill>
                  <a:schemeClr val="bg1"/>
                </a:solidFill>
                <a:effectLst/>
              </a:rPr>
              <a:t>BYOD – Bring your own Device				</a:t>
            </a:r>
          </a:p>
          <a:p>
            <a:pPr marL="285750" indent="-228600">
              <a:lnSpc>
                <a:spcPct val="90000"/>
              </a:lnSpc>
              <a:spcAft>
                <a:spcPts val="1000"/>
              </a:spcAft>
              <a:buFont typeface="Arial" panose="020B0604020202020204" pitchFamily="34" charset="0"/>
              <a:buChar char="•"/>
            </a:pPr>
            <a:r>
              <a:rPr lang="en-US" sz="2000" dirty="0">
                <a:solidFill>
                  <a:schemeClr val="bg1"/>
                </a:solidFill>
                <a:effectLst/>
              </a:rPr>
              <a:t>USB – Universal serial Bus</a:t>
            </a:r>
          </a:p>
          <a:p>
            <a:pPr marL="285750" indent="-228600">
              <a:lnSpc>
                <a:spcPct val="90000"/>
              </a:lnSpc>
              <a:spcAft>
                <a:spcPts val="1000"/>
              </a:spcAft>
              <a:buFont typeface="Arial" panose="020B0604020202020204" pitchFamily="34" charset="0"/>
              <a:buChar char="•"/>
            </a:pPr>
            <a:r>
              <a:rPr lang="en-US" sz="2000" dirty="0">
                <a:solidFill>
                  <a:schemeClr val="bg1"/>
                </a:solidFill>
                <a:effectLst/>
              </a:rPr>
              <a:t>PCI -DSS – Payment Card Industry Data Security Standard	</a:t>
            </a:r>
          </a:p>
          <a:p>
            <a:pPr marL="285750" indent="-228600">
              <a:lnSpc>
                <a:spcPct val="90000"/>
              </a:lnSpc>
              <a:spcAft>
                <a:spcPts val="1000"/>
              </a:spcAft>
              <a:buFont typeface="Arial" panose="020B0604020202020204" pitchFamily="34" charset="0"/>
              <a:buChar char="•"/>
            </a:pPr>
            <a:r>
              <a:rPr lang="en-US" sz="2000" dirty="0">
                <a:solidFill>
                  <a:schemeClr val="bg1"/>
                </a:solidFill>
                <a:effectLst/>
              </a:rPr>
              <a:t>IT – Information Technology </a:t>
            </a:r>
          </a:p>
          <a:p>
            <a:pPr marL="285750" marR="0" indent="-228600">
              <a:lnSpc>
                <a:spcPct val="90000"/>
              </a:lnSpc>
              <a:spcAft>
                <a:spcPts val="1000"/>
              </a:spcAft>
              <a:buFont typeface="Arial" panose="020B0604020202020204" pitchFamily="34" charset="0"/>
              <a:buChar char="•"/>
            </a:pPr>
            <a:r>
              <a:rPr lang="en-US" sz="2000" dirty="0">
                <a:solidFill>
                  <a:schemeClr val="bg1"/>
                </a:solidFill>
                <a:effectLst/>
              </a:rPr>
              <a:t>IOS – </a:t>
            </a:r>
            <a:r>
              <a:rPr lang="en-US" sz="2000" dirty="0" err="1">
                <a:solidFill>
                  <a:schemeClr val="bg1"/>
                </a:solidFill>
                <a:effectLst/>
              </a:rPr>
              <a:t>Iphone</a:t>
            </a:r>
            <a:r>
              <a:rPr lang="en-US" sz="2000" dirty="0">
                <a:solidFill>
                  <a:schemeClr val="bg1"/>
                </a:solidFill>
                <a:effectLst/>
              </a:rPr>
              <a:t> Operating System				</a:t>
            </a:r>
          </a:p>
          <a:p>
            <a:pPr marL="285750" marR="0" indent="-228600">
              <a:lnSpc>
                <a:spcPct val="90000"/>
              </a:lnSpc>
              <a:spcAft>
                <a:spcPts val="1000"/>
              </a:spcAft>
              <a:buFont typeface="Arial" panose="020B0604020202020204" pitchFamily="34" charset="0"/>
              <a:buChar char="•"/>
            </a:pPr>
            <a:r>
              <a:rPr lang="en-US" sz="2000" dirty="0">
                <a:solidFill>
                  <a:schemeClr val="bg1"/>
                </a:solidFill>
                <a:effectLst/>
              </a:rPr>
              <a:t>OS - Operating System</a:t>
            </a:r>
          </a:p>
          <a:p>
            <a:pPr marL="285750" marR="0" indent="-228600">
              <a:lnSpc>
                <a:spcPct val="90000"/>
              </a:lnSpc>
              <a:spcAft>
                <a:spcPts val="1000"/>
              </a:spcAft>
              <a:buFont typeface="Arial" panose="020B0604020202020204" pitchFamily="34" charset="0"/>
              <a:buChar char="•"/>
            </a:pPr>
            <a:r>
              <a:rPr lang="en-US" sz="2000" dirty="0">
                <a:solidFill>
                  <a:schemeClr val="bg1"/>
                </a:solidFill>
              </a:rPr>
              <a:t>Revision History:</a:t>
            </a:r>
            <a:endParaRPr lang="en-US" sz="2000" dirty="0">
              <a:solidFill>
                <a:schemeClr val="bg1"/>
              </a:solidFill>
              <a:effectLst/>
            </a:endParaRPr>
          </a:p>
        </p:txBody>
      </p:sp>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14FEAFEF-F134-8981-AF43-E932FD298269}"/>
              </a:ext>
            </a:extLst>
          </p:cNvPr>
          <p:cNvGraphicFramePr>
            <a:graphicFrameLocks noGrp="1"/>
          </p:cNvGraphicFramePr>
          <p:nvPr>
            <p:extLst>
              <p:ext uri="{D42A27DB-BD31-4B8C-83A1-F6EECF244321}">
                <p14:modId xmlns:p14="http://schemas.microsoft.com/office/powerpoint/2010/main" val="3754303315"/>
              </p:ext>
            </p:extLst>
          </p:nvPr>
        </p:nvGraphicFramePr>
        <p:xfrm>
          <a:off x="3866147" y="5552352"/>
          <a:ext cx="6172199" cy="1143001"/>
        </p:xfrm>
        <a:graphic>
          <a:graphicData uri="http://schemas.openxmlformats.org/drawingml/2006/table">
            <a:tbl>
              <a:tblPr firstRow="1" firstCol="1" bandRow="1">
                <a:tableStyleId>{5C22544A-7EE6-4342-B048-85BDC9FD1C3A}</a:tableStyleId>
              </a:tblPr>
              <a:tblGrid>
                <a:gridCol w="1524000">
                  <a:extLst>
                    <a:ext uri="{9D8B030D-6E8A-4147-A177-3AD203B41FA5}">
                      <a16:colId xmlns:a16="http://schemas.microsoft.com/office/drawing/2014/main" val="2176588474"/>
                    </a:ext>
                  </a:extLst>
                </a:gridCol>
                <a:gridCol w="1214043">
                  <a:extLst>
                    <a:ext uri="{9D8B030D-6E8A-4147-A177-3AD203B41FA5}">
                      <a16:colId xmlns:a16="http://schemas.microsoft.com/office/drawing/2014/main" val="3541782520"/>
                    </a:ext>
                  </a:extLst>
                </a:gridCol>
                <a:gridCol w="3434156">
                  <a:extLst>
                    <a:ext uri="{9D8B030D-6E8A-4147-A177-3AD203B41FA5}">
                      <a16:colId xmlns:a16="http://schemas.microsoft.com/office/drawing/2014/main" val="1302763690"/>
                    </a:ext>
                  </a:extLst>
                </a:gridCol>
              </a:tblGrid>
              <a:tr h="375279">
                <a:tc>
                  <a:txBody>
                    <a:bodyPr/>
                    <a:lstStyle/>
                    <a:p>
                      <a:pPr marL="0" marR="0">
                        <a:lnSpc>
                          <a:spcPct val="115000"/>
                        </a:lnSpc>
                        <a:spcBef>
                          <a:spcPts val="2400"/>
                        </a:spcBef>
                        <a:spcAft>
                          <a:spcPts val="0"/>
                        </a:spcAft>
                      </a:pPr>
                      <a:r>
                        <a:rPr lang="en-US" sz="1200" kern="0" dirty="0">
                          <a:effectLst/>
                        </a:rPr>
                        <a:t>Date of change</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Responsible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Summary of change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3435974"/>
                  </a:ext>
                </a:extLst>
              </a:tr>
              <a:tr h="443944">
                <a:tc>
                  <a:txBody>
                    <a:bodyPr/>
                    <a:lstStyle/>
                    <a:p>
                      <a:pPr marL="0" marR="0">
                        <a:lnSpc>
                          <a:spcPct val="115000"/>
                        </a:lnSpc>
                        <a:spcBef>
                          <a:spcPts val="2400"/>
                        </a:spcBef>
                        <a:spcAft>
                          <a:spcPts val="0"/>
                        </a:spcAft>
                      </a:pPr>
                      <a:r>
                        <a:rPr lang="en-US" sz="12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rPr>
                        <a:t>November 2024</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dirty="0">
                          <a:effectLst/>
                        </a:rPr>
                        <a:t>SANS policy team</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Updated and converted to new format</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2184864"/>
                  </a:ext>
                </a:extLst>
              </a:tr>
              <a:tr h="323778">
                <a:tc>
                  <a:txBody>
                    <a:bodyPr/>
                    <a:lstStyle/>
                    <a:p>
                      <a:pPr marL="0" marR="0">
                        <a:lnSpc>
                          <a:spcPct val="115000"/>
                        </a:lnSpc>
                        <a:spcBef>
                          <a:spcPts val="2400"/>
                        </a:spcBef>
                        <a:spcAft>
                          <a:spcPts val="0"/>
                        </a:spcAft>
                      </a:pPr>
                      <a:r>
                        <a:rPr lang="en-US" sz="1100" kern="0">
                          <a:effectLst/>
                        </a:rPr>
                        <a:t> </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100" kern="0">
                          <a:effectLst/>
                        </a:rPr>
                        <a:t> </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100" kern="0" dirty="0">
                          <a:effectLst/>
                        </a:rPr>
                        <a:t> </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2438726"/>
                  </a:ext>
                </a:extLst>
              </a:tr>
            </a:tbl>
          </a:graphicData>
        </a:graphic>
      </p:graphicFrame>
    </p:spTree>
    <p:extLst>
      <p:ext uri="{BB962C8B-B14F-4D97-AF65-F5344CB8AC3E}">
        <p14:creationId xmlns:p14="http://schemas.microsoft.com/office/powerpoint/2010/main" val="155730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9C5C9D1-6566-D5A4-A1CB-00A9DC7C9F39}"/>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Multifactor Authentication</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68CA430-37BD-F2C3-1B53-181E03F5562E}"/>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a:solidFill>
                  <a:schemeClr val="bg1"/>
                </a:solidFill>
              </a:rPr>
              <a:t>In this module, I implemented multifactor authentication (MFA) by adding a time-based one-time password (OTP) to the authentication process. Many enterprise end users use a single password to gain access to all computing resources. This is known as single sign-on (SSO). This simplifies the authentication process of an end user but also makes it easier for an attacker to compromise the process. To mitigate the risk, multifactor authentication (MFA) uses a regular password and a time-based one-time password (OTP).</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n electronic circuit board in blue color">
            <a:extLst>
              <a:ext uri="{FF2B5EF4-FFF2-40B4-BE49-F238E27FC236}">
                <a16:creationId xmlns:a16="http://schemas.microsoft.com/office/drawing/2014/main" id="{9700C9FB-EA81-B7F7-72AD-90AB919F266D}"/>
              </a:ext>
            </a:extLst>
          </p:cNvPr>
          <p:cNvPicPr>
            <a:picLocks noChangeAspect="1"/>
          </p:cNvPicPr>
          <p:nvPr/>
        </p:nvPicPr>
        <p:blipFill>
          <a:blip r:embed="rId2"/>
          <a:stretch>
            <a:fillRect/>
          </a:stretch>
        </p:blipFill>
        <p:spPr>
          <a:xfrm>
            <a:off x="6525453" y="1537790"/>
            <a:ext cx="5666547" cy="3782420"/>
          </a:xfrm>
          <a:prstGeom prst="rect">
            <a:avLst/>
          </a:prstGeom>
        </p:spPr>
      </p:pic>
    </p:spTree>
    <p:extLst>
      <p:ext uri="{BB962C8B-B14F-4D97-AF65-F5344CB8AC3E}">
        <p14:creationId xmlns:p14="http://schemas.microsoft.com/office/powerpoint/2010/main" val="144294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A5324-82F4-054A-74FF-CDF9B9BC1284}"/>
              </a:ext>
            </a:extLst>
          </p:cNvPr>
          <p:cNvSpPr>
            <a:spLocks noGrp="1"/>
          </p:cNvSpPr>
          <p:nvPr>
            <p:ph type="title"/>
          </p:nvPr>
        </p:nvSpPr>
        <p:spPr>
          <a:xfrm>
            <a:off x="728663" y="1422400"/>
            <a:ext cx="5367337" cy="2387600"/>
          </a:xfrm>
        </p:spPr>
        <p:txBody>
          <a:bodyPr vert="horz" lIns="91440" tIns="45720" rIns="91440" bIns="45720" rtlCol="0" anchor="b">
            <a:normAutofit/>
          </a:bodyPr>
          <a:lstStyle/>
          <a:p>
            <a:r>
              <a:rPr lang="en-US" sz="5000" kern="1200">
                <a:solidFill>
                  <a:schemeClr val="bg1"/>
                </a:solidFill>
                <a:latin typeface="+mj-lt"/>
                <a:ea typeface="+mj-ea"/>
                <a:cs typeface="+mj-cs"/>
              </a:rPr>
              <a:t>Common Auth- Configuration File</a:t>
            </a:r>
          </a:p>
        </p:txBody>
      </p:sp>
      <p:sp>
        <p:nvSpPr>
          <p:cNvPr id="6" name="TextBox 5">
            <a:extLst>
              <a:ext uri="{FF2B5EF4-FFF2-40B4-BE49-F238E27FC236}">
                <a16:creationId xmlns:a16="http://schemas.microsoft.com/office/drawing/2014/main" id="{D60DEE47-C042-CE71-D923-29B99BA0F59D}"/>
              </a:ext>
            </a:extLst>
          </p:cNvPr>
          <p:cNvSpPr txBox="1"/>
          <p:nvPr/>
        </p:nvSpPr>
        <p:spPr>
          <a:xfrm>
            <a:off x="728663" y="3902075"/>
            <a:ext cx="5367337" cy="1655762"/>
          </a:xfrm>
          <a:prstGeom prst="rect">
            <a:avLst/>
          </a:prstGeom>
        </p:spPr>
        <p:txBody>
          <a:bodyPr vert="horz" lIns="91440" tIns="45720" rIns="91440" bIns="45720" rtlCol="0">
            <a:normAutofit/>
          </a:bodyPr>
          <a:lstStyle/>
          <a:p>
            <a:pPr>
              <a:lnSpc>
                <a:spcPct val="90000"/>
              </a:lnSpc>
              <a:spcBef>
                <a:spcPts val="1000"/>
              </a:spcBef>
            </a:pPr>
            <a:r>
              <a:rPr lang="en-US" sz="2000" kern="1200">
                <a:solidFill>
                  <a:schemeClr val="bg1"/>
                </a:solidFill>
                <a:latin typeface="+mn-lt"/>
                <a:ea typeface="+mn-ea"/>
                <a:cs typeface="+mn-cs"/>
              </a:rPr>
              <a:t>This screenshot shows the entry that indicates the use of the Google Authenticator module</a:t>
            </a:r>
          </a:p>
        </p:txBody>
      </p:sp>
      <p:sp>
        <p:nvSpPr>
          <p:cNvPr id="13" name="Rectangle 12">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4112" y="638849"/>
            <a:ext cx="5505449" cy="547564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921162-DA1D-CC33-2F93-023FC5ED2457}"/>
              </a:ext>
            </a:extLst>
          </p:cNvPr>
          <p:cNvPicPr>
            <a:picLocks noChangeAspect="1"/>
          </p:cNvPicPr>
          <p:nvPr/>
        </p:nvPicPr>
        <p:blipFill>
          <a:blip r:embed="rId2"/>
          <a:stretch>
            <a:fillRect/>
          </a:stretch>
        </p:blipFill>
        <p:spPr>
          <a:xfrm>
            <a:off x="6583776" y="1814682"/>
            <a:ext cx="4806120" cy="3123978"/>
          </a:xfrm>
          <a:prstGeom prst="rect">
            <a:avLst/>
          </a:prstGeom>
        </p:spPr>
      </p:pic>
    </p:spTree>
    <p:extLst>
      <p:ext uri="{BB962C8B-B14F-4D97-AF65-F5344CB8AC3E}">
        <p14:creationId xmlns:p14="http://schemas.microsoft.com/office/powerpoint/2010/main" val="232965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EB96496-260A-8510-D3B5-3F03613AC349}"/>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Vulnerability Assessment</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FE89C7B-3D6E-2AD0-2987-964BE4FB8ED0}"/>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Conduct a vulnerability assessment of a server in a testing or production environment, and security practitioners use tools such as NMAP (the network mapper), Netcat, and Wireshark. You will launch these tools on the Kali VM, which are used to assess the security posture of the Linux Server VM.</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Close-up of a server network panel with lights and cables">
            <a:extLst>
              <a:ext uri="{FF2B5EF4-FFF2-40B4-BE49-F238E27FC236}">
                <a16:creationId xmlns:a16="http://schemas.microsoft.com/office/drawing/2014/main" id="{65EDCE01-E355-B0CD-D01E-610A877E3745}"/>
              </a:ext>
            </a:extLst>
          </p:cNvPr>
          <p:cNvPicPr>
            <a:picLocks noChangeAspect="1"/>
          </p:cNvPicPr>
          <p:nvPr/>
        </p:nvPicPr>
        <p:blipFill>
          <a:blip r:embed="rId2"/>
          <a:srcRect l="5182" r="39664" b="-1"/>
          <a:stretch/>
        </p:blipFill>
        <p:spPr>
          <a:xfrm>
            <a:off x="6525453" y="10"/>
            <a:ext cx="5666547" cy="6857990"/>
          </a:xfrm>
          <a:prstGeom prst="rect">
            <a:avLst/>
          </a:prstGeom>
        </p:spPr>
      </p:pic>
    </p:spTree>
    <p:extLst>
      <p:ext uri="{BB962C8B-B14F-4D97-AF65-F5344CB8AC3E}">
        <p14:creationId xmlns:p14="http://schemas.microsoft.com/office/powerpoint/2010/main" val="135994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8D13C81-9FE8-1B6D-9040-A891A36E2495}"/>
              </a:ext>
            </a:extLst>
          </p:cNvPr>
          <p:cNvSpPr>
            <a:spLocks noGrp="1"/>
          </p:cNvSpPr>
          <p:nvPr>
            <p:ph type="title"/>
          </p:nvPr>
        </p:nvSpPr>
        <p:spPr>
          <a:xfrm>
            <a:off x="838200" y="468113"/>
            <a:ext cx="4631033" cy="1383109"/>
          </a:xfrm>
        </p:spPr>
        <p:txBody>
          <a:bodyPr vert="horz" lIns="91440" tIns="45720" rIns="91440" bIns="45720" rtlCol="0" anchor="b">
            <a:normAutofit/>
          </a:bodyPr>
          <a:lstStyle/>
          <a:p>
            <a:r>
              <a:rPr lang="en-US" sz="3800">
                <a:solidFill>
                  <a:schemeClr val="bg1"/>
                </a:solidFill>
              </a:rPr>
              <a:t>Nmap</a:t>
            </a:r>
          </a:p>
        </p:txBody>
      </p:sp>
      <p:cxnSp>
        <p:nvCxnSpPr>
          <p:cNvPr id="13" name="Straight Connector 12">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FA507C8-37D4-2A5B-4DAE-288B9109EB6B}"/>
              </a:ext>
            </a:extLst>
          </p:cNvPr>
          <p:cNvSpPr txBox="1"/>
          <p:nvPr/>
        </p:nvSpPr>
        <p:spPr>
          <a:xfrm>
            <a:off x="838200" y="2120204"/>
            <a:ext cx="4631033" cy="257700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This screenshot includes the scan result showing both the Kali and Linux Server VMs.</a:t>
            </a:r>
          </a:p>
        </p:txBody>
      </p:sp>
      <p:pic>
        <p:nvPicPr>
          <p:cNvPr id="4" name="Picture 3">
            <a:extLst>
              <a:ext uri="{FF2B5EF4-FFF2-40B4-BE49-F238E27FC236}">
                <a16:creationId xmlns:a16="http://schemas.microsoft.com/office/drawing/2014/main" id="{A37E4CD1-C572-041E-6F7E-59CAE7EFA7D7}"/>
              </a:ext>
            </a:extLst>
          </p:cNvPr>
          <p:cNvPicPr>
            <a:picLocks noChangeAspect="1"/>
          </p:cNvPicPr>
          <p:nvPr/>
        </p:nvPicPr>
        <p:blipFill>
          <a:blip r:embed="rId2"/>
          <a:srcRect r="15330" b="1"/>
          <a:stretch/>
        </p:blipFill>
        <p:spPr>
          <a:xfrm>
            <a:off x="6515727" y="1159668"/>
            <a:ext cx="5676273" cy="5698332"/>
          </a:xfrm>
          <a:prstGeom prst="rect">
            <a:avLst/>
          </a:prstGeom>
        </p:spPr>
      </p:pic>
      <p:grpSp>
        <p:nvGrpSpPr>
          <p:cNvPr id="15" name="Group 14">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6" name="Straight Connector 15">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42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3734533-19E1-ED5F-C9F9-CCC9F87DF48B}"/>
              </a:ext>
            </a:extLst>
          </p:cNvPr>
          <p:cNvSpPr>
            <a:spLocks noGrp="1"/>
          </p:cNvSpPr>
          <p:nvPr>
            <p:ph type="title"/>
          </p:nvPr>
        </p:nvSpPr>
        <p:spPr>
          <a:xfrm>
            <a:off x="838200" y="468113"/>
            <a:ext cx="4631033" cy="1383109"/>
          </a:xfrm>
        </p:spPr>
        <p:txBody>
          <a:bodyPr vert="horz" lIns="91440" tIns="45720" rIns="91440" bIns="45720" rtlCol="0" anchor="b">
            <a:normAutofit/>
          </a:bodyPr>
          <a:lstStyle/>
          <a:p>
            <a:r>
              <a:rPr lang="en-US" sz="3800">
                <a:solidFill>
                  <a:schemeClr val="bg1"/>
                </a:solidFill>
              </a:rPr>
              <a:t>NetCat</a:t>
            </a:r>
          </a:p>
        </p:txBody>
      </p:sp>
      <p:cxnSp>
        <p:nvCxnSpPr>
          <p:cNvPr id="13" name="Straight Connector 12">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03A476-1D79-9C4A-F6F8-DF50805B43B6}"/>
              </a:ext>
            </a:extLst>
          </p:cNvPr>
          <p:cNvSpPr txBox="1"/>
          <p:nvPr/>
        </p:nvSpPr>
        <p:spPr>
          <a:xfrm>
            <a:off x="838200" y="2120204"/>
            <a:ext cx="4631033" cy="257700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This screenshot includes the scan result showing both the Kali and Linux Server VMs.</a:t>
            </a:r>
          </a:p>
        </p:txBody>
      </p:sp>
      <p:pic>
        <p:nvPicPr>
          <p:cNvPr id="4" name="Picture 3">
            <a:extLst>
              <a:ext uri="{FF2B5EF4-FFF2-40B4-BE49-F238E27FC236}">
                <a16:creationId xmlns:a16="http://schemas.microsoft.com/office/drawing/2014/main" id="{FE1FD061-7221-D984-CE81-EC87164E1CBF}"/>
              </a:ext>
            </a:extLst>
          </p:cNvPr>
          <p:cNvPicPr>
            <a:picLocks noChangeAspect="1"/>
          </p:cNvPicPr>
          <p:nvPr/>
        </p:nvPicPr>
        <p:blipFill>
          <a:blip r:embed="rId2"/>
          <a:srcRect l="5143" r="9689" b="1"/>
          <a:stretch/>
        </p:blipFill>
        <p:spPr>
          <a:xfrm>
            <a:off x="6515727" y="1159668"/>
            <a:ext cx="5676273" cy="5698332"/>
          </a:xfrm>
          <a:prstGeom prst="rect">
            <a:avLst/>
          </a:prstGeom>
        </p:spPr>
      </p:pic>
      <p:grpSp>
        <p:nvGrpSpPr>
          <p:cNvPr id="15" name="Group 14">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6" name="Straight Connector 15">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00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C5DD539-3047-DA25-B36C-3A83193D25A2}"/>
              </a:ext>
            </a:extLst>
          </p:cNvPr>
          <p:cNvSpPr>
            <a:spLocks noGrp="1"/>
          </p:cNvSpPr>
          <p:nvPr>
            <p:ph type="title"/>
          </p:nvPr>
        </p:nvSpPr>
        <p:spPr>
          <a:xfrm>
            <a:off x="838200" y="468113"/>
            <a:ext cx="4631033" cy="1383109"/>
          </a:xfrm>
        </p:spPr>
        <p:txBody>
          <a:bodyPr vert="horz" lIns="91440" tIns="45720" rIns="91440" bIns="45720" rtlCol="0" anchor="b">
            <a:normAutofit/>
          </a:bodyPr>
          <a:lstStyle/>
          <a:p>
            <a:r>
              <a:rPr lang="en-US" sz="3800">
                <a:solidFill>
                  <a:schemeClr val="bg1"/>
                </a:solidFill>
              </a:rPr>
              <a:t>Wireshark</a:t>
            </a:r>
          </a:p>
        </p:txBody>
      </p:sp>
      <p:cxnSp>
        <p:nvCxnSpPr>
          <p:cNvPr id="13" name="Straight Connector 12">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F88BE33-11A8-7E88-D1B8-FCB2A0E1C0FA}"/>
              </a:ext>
            </a:extLst>
          </p:cNvPr>
          <p:cNvSpPr txBox="1"/>
          <p:nvPr/>
        </p:nvSpPr>
        <p:spPr>
          <a:xfrm>
            <a:off x="838200" y="2120204"/>
            <a:ext cx="4631033" cy="257700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This screenshot should include the Wireshark—Follow TCP Steam window showing the Telnet username and password.</a:t>
            </a:r>
          </a:p>
        </p:txBody>
      </p:sp>
      <p:pic>
        <p:nvPicPr>
          <p:cNvPr id="4" name="Picture 3">
            <a:extLst>
              <a:ext uri="{FF2B5EF4-FFF2-40B4-BE49-F238E27FC236}">
                <a16:creationId xmlns:a16="http://schemas.microsoft.com/office/drawing/2014/main" id="{A9379E5A-CB3A-AA39-B734-C1A12F01FB1F}"/>
              </a:ext>
            </a:extLst>
          </p:cNvPr>
          <p:cNvPicPr>
            <a:picLocks noChangeAspect="1"/>
          </p:cNvPicPr>
          <p:nvPr/>
        </p:nvPicPr>
        <p:blipFill>
          <a:blip r:embed="rId2"/>
          <a:srcRect r="14581" b="-1"/>
          <a:stretch/>
        </p:blipFill>
        <p:spPr>
          <a:xfrm>
            <a:off x="6515727" y="1159668"/>
            <a:ext cx="5676273" cy="5698332"/>
          </a:xfrm>
          <a:prstGeom prst="rect">
            <a:avLst/>
          </a:prstGeom>
        </p:spPr>
      </p:pic>
      <p:grpSp>
        <p:nvGrpSpPr>
          <p:cNvPr id="15" name="Group 14">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6" name="Straight Connector 15">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5777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003EE0-FCC4-2DCB-299A-4500E7CB3E40}"/>
              </a:ext>
            </a:extLst>
          </p:cNvPr>
          <p:cNvPicPr>
            <a:picLocks noChangeAspect="1"/>
          </p:cNvPicPr>
          <p:nvPr/>
        </p:nvPicPr>
        <p:blipFill>
          <a:blip r:embed="rId2">
            <a:alphaModFix amt="40000"/>
          </a:blip>
          <a:srcRect b="3017"/>
          <a:stretch/>
        </p:blipFill>
        <p:spPr>
          <a:xfrm>
            <a:off x="20" y="10"/>
            <a:ext cx="12191979" cy="6857990"/>
          </a:xfrm>
          <a:prstGeom prst="rect">
            <a:avLst/>
          </a:prstGeom>
        </p:spPr>
      </p:pic>
      <p:sp>
        <p:nvSpPr>
          <p:cNvPr id="2" name="Title 1">
            <a:extLst>
              <a:ext uri="{FF2B5EF4-FFF2-40B4-BE49-F238E27FC236}">
                <a16:creationId xmlns:a16="http://schemas.microsoft.com/office/drawing/2014/main" id="{8D5A11C4-F84D-CAFB-D872-1FC871D25E0F}"/>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rPr>
              <a:t>Introduction</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5FB0164-506F-B210-5D16-6F14C91FB10A}"/>
              </a:ext>
            </a:extLst>
          </p:cNvPr>
          <p:cNvSpPr>
            <a:spLocks noGrp="1"/>
          </p:cNvSpPr>
          <p:nvPr>
            <p:ph idx="1"/>
          </p:nvPr>
        </p:nvSpPr>
        <p:spPr>
          <a:xfrm>
            <a:off x="841248" y="3502152"/>
            <a:ext cx="10506456" cy="2670048"/>
          </a:xfrm>
        </p:spPr>
        <p:txBody>
          <a:bodyPr>
            <a:normAutofit/>
          </a:bodyPr>
          <a:lstStyle/>
          <a:p>
            <a:r>
              <a:rPr lang="en-US" sz="2000">
                <a:solidFill>
                  <a:schemeClr val="bg1"/>
                </a:solidFill>
              </a:rPr>
              <a:t>This Course explores the Fundamentals of Information Security attacks and defense mechanisms. Security issues related to people, data, networks, and devices are surveyed to provide insight into designing security solutions and policies. Technologies and practices that support the security principles of confidentiality, integrity and availability.</a:t>
            </a:r>
          </a:p>
        </p:txBody>
      </p:sp>
    </p:spTree>
    <p:extLst>
      <p:ext uri="{BB962C8B-B14F-4D97-AF65-F5344CB8AC3E}">
        <p14:creationId xmlns:p14="http://schemas.microsoft.com/office/powerpoint/2010/main" val="3317119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33D9F82-DCF7-E2EF-77E0-84CC355C0248}"/>
              </a:ext>
            </a:extLst>
          </p:cNvPr>
          <p:cNvSpPr>
            <a:spLocks noGrp="1"/>
          </p:cNvSpPr>
          <p:nvPr>
            <p:ph type="title"/>
          </p:nvPr>
        </p:nvSpPr>
        <p:spPr>
          <a:xfrm>
            <a:off x="6527800" y="448721"/>
            <a:ext cx="4713997" cy="1225650"/>
          </a:xfrm>
        </p:spPr>
        <p:txBody>
          <a:bodyPr anchor="b">
            <a:normAutofit/>
          </a:bodyPr>
          <a:lstStyle/>
          <a:p>
            <a:r>
              <a:rPr lang="en-US" sz="3800">
                <a:solidFill>
                  <a:schemeClr val="bg1"/>
                </a:solidFill>
              </a:rPr>
              <a:t>Challenges </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09DD67-160D-5A05-1C8D-9A6C5885B4B5}"/>
              </a:ext>
            </a:extLst>
          </p:cNvPr>
          <p:cNvSpPr>
            <a:spLocks noGrp="1"/>
          </p:cNvSpPr>
          <p:nvPr>
            <p:ph idx="1"/>
          </p:nvPr>
        </p:nvSpPr>
        <p:spPr>
          <a:xfrm>
            <a:off x="6527800" y="1909192"/>
            <a:ext cx="4713997" cy="3647710"/>
          </a:xfrm>
        </p:spPr>
        <p:txBody>
          <a:bodyPr>
            <a:normAutofit lnSpcReduction="10000"/>
          </a:bodyPr>
          <a:lstStyle/>
          <a:p>
            <a:pPr marL="0" indent="0">
              <a:buNone/>
            </a:pPr>
            <a:r>
              <a:rPr lang="en-US" sz="2000" dirty="0">
                <a:solidFill>
                  <a:schemeClr val="bg1"/>
                </a:solidFill>
              </a:rPr>
              <a:t>A particular area where I found my most challenging was the course instruction with regard to asymmetric cryptography and its importance. For example, how key pairs, unlike symmetric cryptography, have only one key, and the fact that in some cases, the cryptography can be used in both directions with either a public or a private key. This was different for me because I had very little awareness of how this algorithm worked and how network security was maintained.</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5FBA093-E5CF-36A7-3962-FB671C7AC96D}"/>
              </a:ext>
            </a:extLst>
          </p:cNvPr>
          <p:cNvPicPr>
            <a:picLocks noChangeAspect="1"/>
          </p:cNvPicPr>
          <p:nvPr/>
        </p:nvPicPr>
        <p:blipFill>
          <a:blip r:embed="rId2"/>
          <a:stretch>
            <a:fillRect/>
          </a:stretch>
        </p:blipFill>
        <p:spPr>
          <a:xfrm>
            <a:off x="546038" y="1204602"/>
            <a:ext cx="5677692" cy="4448796"/>
          </a:xfrm>
          <a:prstGeom prst="rect">
            <a:avLst/>
          </a:prstGeom>
        </p:spPr>
      </p:pic>
    </p:spTree>
    <p:extLst>
      <p:ext uri="{BB962C8B-B14F-4D97-AF65-F5344CB8AC3E}">
        <p14:creationId xmlns:p14="http://schemas.microsoft.com/office/powerpoint/2010/main" val="4289208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702AB0B-F409-0453-4069-7145247F7E6D}"/>
              </a:ext>
            </a:extLst>
          </p:cNvPr>
          <p:cNvSpPr>
            <a:spLocks noGrp="1"/>
          </p:cNvSpPr>
          <p:nvPr>
            <p:ph type="title"/>
          </p:nvPr>
        </p:nvSpPr>
        <p:spPr>
          <a:xfrm>
            <a:off x="6527800" y="448721"/>
            <a:ext cx="4713997" cy="1225650"/>
          </a:xfrm>
        </p:spPr>
        <p:txBody>
          <a:bodyPr vert="horz" lIns="91440" tIns="45720" rIns="91440" bIns="45720" rtlCol="0" anchor="b">
            <a:normAutofit/>
          </a:bodyPr>
          <a:lstStyle/>
          <a:p>
            <a:r>
              <a:rPr lang="en-US" sz="3800" kern="1200">
                <a:solidFill>
                  <a:schemeClr val="bg1"/>
                </a:solidFill>
                <a:latin typeface="+mj-lt"/>
                <a:ea typeface="+mj-ea"/>
                <a:cs typeface="+mj-cs"/>
              </a:rPr>
              <a:t>Career Skills</a:t>
            </a:r>
          </a:p>
        </p:txBody>
      </p:sp>
      <p:pic>
        <p:nvPicPr>
          <p:cNvPr id="5" name="Picture 4">
            <a:extLst>
              <a:ext uri="{FF2B5EF4-FFF2-40B4-BE49-F238E27FC236}">
                <a16:creationId xmlns:a16="http://schemas.microsoft.com/office/drawing/2014/main" id="{C10F532A-3D3E-C9FD-3FC6-8E807DE916AE}"/>
              </a:ext>
            </a:extLst>
          </p:cNvPr>
          <p:cNvPicPr>
            <a:picLocks noChangeAspect="1"/>
          </p:cNvPicPr>
          <p:nvPr/>
        </p:nvPicPr>
        <p:blipFill>
          <a:blip r:embed="rId2"/>
          <a:stretch>
            <a:fillRect/>
          </a:stretch>
        </p:blipFill>
        <p:spPr>
          <a:xfrm>
            <a:off x="-2346" y="1417851"/>
            <a:ext cx="5666547" cy="4022298"/>
          </a:xfrm>
          <a:prstGeom prst="rect">
            <a:avLst/>
          </a:prstGeom>
        </p:spPr>
      </p:pic>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7B4A31-AF8F-11DA-FC12-79A1CAD1896E}"/>
              </a:ext>
            </a:extLst>
          </p:cNvPr>
          <p:cNvSpPr txBox="1"/>
          <p:nvPr/>
        </p:nvSpPr>
        <p:spPr>
          <a:xfrm>
            <a:off x="6527800" y="1909192"/>
            <a:ext cx="4713997" cy="3647710"/>
          </a:xfrm>
          <a:prstGeom prst="rect">
            <a:avLst/>
          </a:prstGeom>
        </p:spPr>
        <p:txBody>
          <a:bodyPr vert="horz" lIns="91440" tIns="45720" rIns="91440" bIns="45720" rtlCol="0">
            <a:normAutofit/>
          </a:bodyPr>
          <a:lstStyle/>
          <a:p>
            <a:pPr>
              <a:lnSpc>
                <a:spcPct val="90000"/>
              </a:lnSpc>
              <a:spcAft>
                <a:spcPts val="600"/>
              </a:spcAft>
            </a:pPr>
            <a:r>
              <a:rPr lang="en-US" sz="2000" dirty="0">
                <a:solidFill>
                  <a:schemeClr val="bg1"/>
                </a:solidFill>
              </a:rPr>
              <a:t>The carer skills  I gained from this course included the ability to differentiate between different types of malware. Identifying social engineering attacks. Survey network security devices and protocols while interpreting application security and device security. And even skills and techniques to assess business continuity and risk management strategies. </a:t>
            </a:r>
          </a:p>
        </p:txBody>
      </p: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114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3A91212-3525-E879-2F3A-C1F0017C35BC}"/>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Conclusion</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9A707F-2976-AED6-07C8-4032480710EE}"/>
              </a:ext>
            </a:extLst>
          </p:cNvPr>
          <p:cNvSpPr>
            <a:spLocks noGrp="1"/>
          </p:cNvSpPr>
          <p:nvPr>
            <p:ph idx="1"/>
          </p:nvPr>
        </p:nvSpPr>
        <p:spPr>
          <a:xfrm>
            <a:off x="1392667" y="2398957"/>
            <a:ext cx="9406666" cy="3526144"/>
          </a:xfrm>
        </p:spPr>
        <p:txBody>
          <a:bodyPr>
            <a:normAutofit/>
          </a:bodyPr>
          <a:lstStyle/>
          <a:p>
            <a:r>
              <a:rPr lang="en-US" sz="2000" dirty="0">
                <a:solidFill>
                  <a:schemeClr val="bg1"/>
                </a:solidFill>
              </a:rPr>
              <a:t>During the course, I attained knowledge and awareness of the current cyber security threats from external attackers, careless employees, and accident-prone users. By adopting the new ideas put in place through this course, I can ensure that if a breach occurs, the restrictions that are in place to protect users from themselves will also prevent someone from impersonating a legitimate user and tampering with sensitive data.</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399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31B0EA2-2852-7237-CB70-D79971F02A3B}"/>
              </a:ext>
            </a:extLst>
          </p:cNvPr>
          <p:cNvSpPr>
            <a:spLocks noGrp="1"/>
          </p:cNvSpPr>
          <p:nvPr>
            <p:ph type="title"/>
          </p:nvPr>
        </p:nvSpPr>
        <p:spPr>
          <a:xfrm>
            <a:off x="838200" y="669925"/>
            <a:ext cx="4508946" cy="1325563"/>
          </a:xfrm>
        </p:spPr>
        <p:txBody>
          <a:bodyPr anchor="b">
            <a:normAutofit/>
          </a:bodyPr>
          <a:lstStyle/>
          <a:p>
            <a:pPr algn="r"/>
            <a:r>
              <a:rPr lang="en-US" dirty="0">
                <a:solidFill>
                  <a:schemeClr val="bg1"/>
                </a:solidFill>
              </a:rPr>
              <a:t>References </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CA9B02-9393-A839-F425-AA70E9898B49}"/>
              </a:ext>
            </a:extLst>
          </p:cNvPr>
          <p:cNvSpPr>
            <a:spLocks noGrp="1"/>
          </p:cNvSpPr>
          <p:nvPr>
            <p:ph idx="1"/>
          </p:nvPr>
        </p:nvSpPr>
        <p:spPr>
          <a:xfrm>
            <a:off x="1392667" y="2398957"/>
            <a:ext cx="9406666" cy="3526144"/>
          </a:xfrm>
        </p:spPr>
        <p:txBody>
          <a:bodyPr>
            <a:normAutofit/>
          </a:bodyPr>
          <a:lstStyle/>
          <a:p>
            <a:r>
              <a:rPr lang="en-US" sz="2000">
                <a:solidFill>
                  <a:schemeClr val="bg1"/>
                </a:solidFill>
                <a:effectLst/>
              </a:rPr>
              <a:t>Mroz, I. (2021, July 22). </a:t>
            </a:r>
            <a:r>
              <a:rPr lang="en-US" sz="2000" i="1">
                <a:solidFill>
                  <a:schemeClr val="bg1"/>
                </a:solidFill>
                <a:effectLst/>
              </a:rPr>
              <a:t>It’s time to distinguish information security from IT security</a:t>
            </a:r>
            <a:r>
              <a:rPr lang="en-US" sz="2000">
                <a:solidFill>
                  <a:schemeClr val="bg1"/>
                </a:solidFill>
                <a:effectLst/>
              </a:rPr>
              <a:t>. archTIS. https://www.archtis.com/its-time-to-distinguish-information-security-from-it-security/ </a:t>
            </a:r>
          </a:p>
          <a:p>
            <a:r>
              <a:rPr lang="en-US" sz="2000">
                <a:solidFill>
                  <a:schemeClr val="bg1"/>
                </a:solidFill>
                <a:effectLst/>
              </a:rPr>
              <a:t>Garg, R. (2024, July 12). </a:t>
            </a:r>
            <a:r>
              <a:rPr lang="en-US" sz="2000" i="1">
                <a:solidFill>
                  <a:schemeClr val="bg1"/>
                </a:solidFill>
                <a:effectLst/>
              </a:rPr>
              <a:t>What is information security?</a:t>
            </a:r>
            <a:r>
              <a:rPr lang="en-US" sz="2000">
                <a:solidFill>
                  <a:schemeClr val="bg1"/>
                </a:solidFill>
                <a:effectLst/>
              </a:rPr>
              <a:t>. GeeksforGeeks. https://www.geeksforgeeks.org/what-is-information-security/ </a:t>
            </a:r>
          </a:p>
          <a:p>
            <a:r>
              <a:rPr lang="en-US" sz="2000">
                <a:solidFill>
                  <a:schemeClr val="bg1"/>
                </a:solidFill>
                <a:effectLst/>
              </a:rPr>
              <a:t>Caimpa, M. (n.d.). Chapter 4 Advanced Cryptography and PKI. In </a:t>
            </a:r>
            <a:r>
              <a:rPr lang="en-US" sz="2000" i="1">
                <a:solidFill>
                  <a:schemeClr val="bg1"/>
                </a:solidFill>
                <a:effectLst/>
              </a:rPr>
              <a:t>Comptia Security + Guide to Network Security and Fundamentals</a:t>
            </a:r>
            <a:r>
              <a:rPr lang="en-US" sz="2000">
                <a:solidFill>
                  <a:schemeClr val="bg1"/>
                </a:solidFill>
                <a:effectLst/>
              </a:rPr>
              <a:t> (Sixth, Ser. Edition) Cengage. Retrieved 2015,. </a:t>
            </a:r>
          </a:p>
          <a:p>
            <a:endParaRPr lang="en-US" sz="2000">
              <a:solidFill>
                <a:schemeClr val="bg1"/>
              </a:solidFill>
              <a:effectLst/>
            </a:endParaRPr>
          </a:p>
          <a:p>
            <a:endParaRPr lang="en-US" sz="20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851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00E50EA-CDCB-20AF-B53A-FB16CEABFB88}"/>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Module 2 asymmetric Key encryption</a:t>
            </a:r>
          </a:p>
        </p:txBody>
      </p:sp>
      <p:cxnSp>
        <p:nvCxnSpPr>
          <p:cNvPr id="16" name="Straight Connector 1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2815FE-644B-545C-21F1-6722949F29D9}"/>
              </a:ext>
            </a:extLst>
          </p:cNvPr>
          <p:cNvSpPr>
            <a:spLocks noGrp="1"/>
          </p:cNvSpPr>
          <p:nvPr>
            <p:ph idx="1"/>
          </p:nvPr>
        </p:nvSpPr>
        <p:spPr>
          <a:xfrm>
            <a:off x="897769" y="1909192"/>
            <a:ext cx="4586513" cy="3647710"/>
          </a:xfrm>
        </p:spPr>
        <p:txBody>
          <a:bodyPr>
            <a:normAutofit/>
          </a:bodyPr>
          <a:lstStyle/>
          <a:p>
            <a:pPr marL="0" indent="0">
              <a:buNone/>
            </a:pPr>
            <a:r>
              <a:rPr lang="en-US" sz="2000">
                <a:solidFill>
                  <a:schemeClr val="bg1"/>
                </a:solidFill>
              </a:rPr>
              <a:t>Secure file management is implemented to mitigate risk to data assets by exploring security vulnerabilities and various best practices</a:t>
            </a: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Blue blocks and networks technology background">
            <a:extLst>
              <a:ext uri="{FF2B5EF4-FFF2-40B4-BE49-F238E27FC236}">
                <a16:creationId xmlns:a16="http://schemas.microsoft.com/office/drawing/2014/main" id="{2C4A1A5F-0E83-44D9-E3F2-4E9CFBABC5E7}"/>
              </a:ext>
            </a:extLst>
          </p:cNvPr>
          <p:cNvPicPr>
            <a:picLocks noChangeAspect="1"/>
          </p:cNvPicPr>
          <p:nvPr/>
        </p:nvPicPr>
        <p:blipFill>
          <a:blip r:embed="rId2"/>
          <a:srcRect l="11907" r="41616"/>
          <a:stretch/>
        </p:blipFill>
        <p:spPr>
          <a:xfrm>
            <a:off x="6525453" y="10"/>
            <a:ext cx="5666547" cy="6857990"/>
          </a:xfrm>
          <a:prstGeom prst="rect">
            <a:avLst/>
          </a:prstGeom>
        </p:spPr>
      </p:pic>
    </p:spTree>
    <p:extLst>
      <p:ext uri="{BB962C8B-B14F-4D97-AF65-F5344CB8AC3E}">
        <p14:creationId xmlns:p14="http://schemas.microsoft.com/office/powerpoint/2010/main" val="145685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EBBC5EB-78F6-0EFC-18C7-E1C9081C0FA1}"/>
              </a:ext>
            </a:extLst>
          </p:cNvPr>
          <p:cNvSpPr>
            <a:spLocks noGrp="1"/>
          </p:cNvSpPr>
          <p:nvPr>
            <p:ph type="title"/>
          </p:nvPr>
        </p:nvSpPr>
        <p:spPr>
          <a:xfrm>
            <a:off x="1295400" y="669925"/>
            <a:ext cx="4800600" cy="1325563"/>
          </a:xfrm>
        </p:spPr>
        <p:txBody>
          <a:bodyPr vert="horz" lIns="91440" tIns="45720" rIns="91440" bIns="45720" rtlCol="0" anchor="b">
            <a:normAutofit/>
          </a:bodyPr>
          <a:lstStyle/>
          <a:p>
            <a:r>
              <a:rPr lang="en-US">
                <a:solidFill>
                  <a:schemeClr val="bg1"/>
                </a:solidFill>
              </a:rPr>
              <a:t>File Encrpytion</a:t>
            </a:r>
          </a:p>
        </p:txBody>
      </p:sp>
      <p:cxnSp>
        <p:nvCxnSpPr>
          <p:cNvPr id="19" name="Straight Connector 1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2C35DD-6C5A-48A0-285A-ADEF54DB7A60}"/>
              </a:ext>
            </a:extLst>
          </p:cNvPr>
          <p:cNvSpPr txBox="1"/>
          <p:nvPr/>
        </p:nvSpPr>
        <p:spPr>
          <a:xfrm>
            <a:off x="1295400" y="2288833"/>
            <a:ext cx="4800600" cy="371157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This screenshot shows the following.</a:t>
            </a:r>
          </a:p>
          <a:p>
            <a:pPr marL="285750" indent="-228600">
              <a:lnSpc>
                <a:spcPct val="90000"/>
              </a:lnSpc>
              <a:spcAft>
                <a:spcPts val="600"/>
              </a:spcAft>
              <a:buFont typeface="Arial" panose="020B0604020202020204" pitchFamily="34" charset="0"/>
              <a:buChar char="•"/>
            </a:pPr>
            <a:r>
              <a:rPr lang="en-US" sz="2000">
                <a:solidFill>
                  <a:schemeClr val="bg1"/>
                </a:solidFill>
              </a:rPr>
              <a:t>Content of the plaintext file</a:t>
            </a:r>
          </a:p>
          <a:p>
            <a:pPr marL="285750" indent="-228600">
              <a:lnSpc>
                <a:spcPct val="90000"/>
              </a:lnSpc>
              <a:spcAft>
                <a:spcPts val="600"/>
              </a:spcAft>
              <a:buFont typeface="Arial" panose="020B0604020202020204" pitchFamily="34" charset="0"/>
              <a:buChar char="•"/>
            </a:pPr>
            <a:r>
              <a:rPr lang="en-US" sz="2000">
                <a:solidFill>
                  <a:schemeClr val="bg1"/>
                </a:solidFill>
              </a:rPr>
              <a:t>Content of the encrypted file</a:t>
            </a:r>
          </a:p>
        </p:txBody>
      </p:sp>
      <p:pic>
        <p:nvPicPr>
          <p:cNvPr id="4" name="Picture Placeholder 13">
            <a:extLst>
              <a:ext uri="{FF2B5EF4-FFF2-40B4-BE49-F238E27FC236}">
                <a16:creationId xmlns:a16="http://schemas.microsoft.com/office/drawing/2014/main" id="{30F65FA9-41B3-D7EC-8E76-7D3C9A74E441}"/>
              </a:ext>
            </a:extLst>
          </p:cNvPr>
          <p:cNvPicPr>
            <a:picLocks noChangeAspect="1"/>
          </p:cNvPicPr>
          <p:nvPr/>
        </p:nvPicPr>
        <p:blipFill>
          <a:blip r:embed="rId2"/>
          <a:srcRect t="302" b="302"/>
          <a:stretch/>
        </p:blipFill>
        <p:spPr>
          <a:xfrm>
            <a:off x="6645193" y="415650"/>
            <a:ext cx="3588640" cy="2693057"/>
          </a:xfrm>
          <a:prstGeom prst="rect">
            <a:avLst/>
          </a:prstGeom>
        </p:spPr>
      </p:pic>
      <p:sp>
        <p:nvSpPr>
          <p:cNvPr id="16" name="Rectangle 15">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5">
            <a:extLst>
              <a:ext uri="{FF2B5EF4-FFF2-40B4-BE49-F238E27FC236}">
                <a16:creationId xmlns:a16="http://schemas.microsoft.com/office/drawing/2014/main" id="{F08136E7-251A-1B6F-B74A-68B4C8A992E2}"/>
              </a:ext>
            </a:extLst>
          </p:cNvPr>
          <p:cNvPicPr>
            <a:picLocks noChangeAspect="1"/>
          </p:cNvPicPr>
          <p:nvPr/>
        </p:nvPicPr>
        <p:blipFill>
          <a:blip r:embed="rId3"/>
          <a:srcRect l="20" r="20"/>
          <a:stretch/>
        </p:blipFill>
        <p:spPr>
          <a:xfrm>
            <a:off x="8038661" y="3776254"/>
            <a:ext cx="3588640" cy="2692557"/>
          </a:xfrm>
          <a:prstGeom prst="rect">
            <a:avLst/>
          </a:prstGeom>
        </p:spPr>
      </p:pic>
      <p:sp>
        <p:nvSpPr>
          <p:cNvPr id="18" name="Rectangle 17">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410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0581671-0846-1B69-E909-BB665BEFDD06}"/>
              </a:ext>
            </a:extLst>
          </p:cNvPr>
          <p:cNvSpPr>
            <a:spLocks noGrp="1"/>
          </p:cNvSpPr>
          <p:nvPr>
            <p:ph type="title"/>
          </p:nvPr>
        </p:nvSpPr>
        <p:spPr>
          <a:xfrm>
            <a:off x="838200" y="669925"/>
            <a:ext cx="4508946" cy="1325563"/>
          </a:xfrm>
        </p:spPr>
        <p:txBody>
          <a:bodyPr vert="horz" lIns="91440" tIns="45720" rIns="91440" bIns="45720" rtlCol="0" anchor="b">
            <a:normAutofit/>
          </a:bodyPr>
          <a:lstStyle/>
          <a:p>
            <a:pPr algn="r"/>
            <a:r>
              <a:rPr lang="en-US" kern="1200">
                <a:solidFill>
                  <a:schemeClr val="bg1"/>
                </a:solidFill>
                <a:latin typeface="+mj-lt"/>
                <a:ea typeface="+mj-ea"/>
                <a:cs typeface="+mj-cs"/>
              </a:rPr>
              <a:t>Module 3 Stateful Fire wall</a:t>
            </a:r>
          </a:p>
        </p:txBody>
      </p:sp>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7334136-96C8-9492-7A8D-161654EF1DFA}"/>
              </a:ext>
            </a:extLst>
          </p:cNvPr>
          <p:cNvSpPr txBox="1"/>
          <p:nvPr/>
        </p:nvSpPr>
        <p:spPr>
          <a:xfrm>
            <a:off x="1392667" y="2398957"/>
            <a:ext cx="9406666" cy="352614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Explore how a firewall protects enterprise computing resources from attacks. Using the Linux operating system, I will demonstrate how to set up a stateful firewall using iptables.</a:t>
            </a:r>
          </a:p>
        </p:txBody>
      </p:sp>
      <p:sp>
        <p:nvSpPr>
          <p:cNvPr id="15" name="Rectangle 1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564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99F6E17-F1C6-D667-139A-E19213E703D4}"/>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Nmap scan results</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A26849B-F048-FBD3-E2D3-355FA82D74A6}"/>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Nmap scan result of the Linux Server VM. : Policy input drop means that all incoming traffic not meeting the matching rules will be dropped. For example, if the table is set to accept, it would allow all incoming traffic so long as it doesn’t have any matching rules.</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011A132-2575-C1B7-122B-3566D58B7926}"/>
              </a:ext>
            </a:extLst>
          </p:cNvPr>
          <p:cNvPicPr>
            <a:picLocks noChangeAspect="1"/>
          </p:cNvPicPr>
          <p:nvPr/>
        </p:nvPicPr>
        <p:blipFill>
          <a:blip r:embed="rId2"/>
          <a:stretch>
            <a:fillRect/>
          </a:stretch>
        </p:blipFill>
        <p:spPr>
          <a:xfrm>
            <a:off x="6525453" y="1311128"/>
            <a:ext cx="5666547" cy="4235744"/>
          </a:xfrm>
          <a:prstGeom prst="rect">
            <a:avLst/>
          </a:prstGeom>
        </p:spPr>
      </p:pic>
    </p:spTree>
    <p:extLst>
      <p:ext uri="{BB962C8B-B14F-4D97-AF65-F5344CB8AC3E}">
        <p14:creationId xmlns:p14="http://schemas.microsoft.com/office/powerpoint/2010/main" val="2611108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Mobile device with apps">
            <a:extLst>
              <a:ext uri="{FF2B5EF4-FFF2-40B4-BE49-F238E27FC236}">
                <a16:creationId xmlns:a16="http://schemas.microsoft.com/office/drawing/2014/main" id="{724301AC-8BC2-2544-8160-57F6486A054A}"/>
              </a:ext>
            </a:extLst>
          </p:cNvPr>
          <p:cNvPicPr>
            <a:picLocks noChangeAspect="1"/>
          </p:cNvPicPr>
          <p:nvPr/>
        </p:nvPicPr>
        <p:blipFill>
          <a:blip r:embed="rId2"/>
          <a:srcRect l="27887" t="9091" r="7469"/>
          <a:stretch/>
        </p:blipFill>
        <p:spPr>
          <a:xfrm>
            <a:off x="3522468" y="10"/>
            <a:ext cx="8669532" cy="6857990"/>
          </a:xfrm>
          <a:prstGeom prst="rect">
            <a:avLst/>
          </a:prstGeom>
        </p:spPr>
      </p:pic>
      <p:sp>
        <p:nvSpPr>
          <p:cNvPr id="36" name="Rectangle 3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6DE598-8A76-9DC8-08FB-C08116FCDA7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solidFill>
                  <a:schemeClr val="bg1"/>
                </a:solidFill>
              </a:rPr>
              <a:t>BYOD Security Device Policy Example</a:t>
            </a:r>
          </a:p>
        </p:txBody>
      </p:sp>
      <p:sp>
        <p:nvSpPr>
          <p:cNvPr id="38" name="Rectangle 3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3E589D5-2AB3-C636-122B-CAC1BC9CD6E6}"/>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1400">
                <a:solidFill>
                  <a:schemeClr val="bg1"/>
                </a:solidFill>
                <a:effectLst/>
              </a:rPr>
              <a:t>Overview: </a:t>
            </a:r>
          </a:p>
          <a:p>
            <a:pPr marL="0" marR="0" indent="-228600">
              <a:lnSpc>
                <a:spcPct val="90000"/>
              </a:lnSpc>
              <a:spcAft>
                <a:spcPts val="1000"/>
              </a:spcAft>
              <a:buFont typeface="Arial" panose="020B0604020202020204" pitchFamily="34" charset="0"/>
              <a:buChar char="•"/>
            </a:pPr>
            <a:r>
              <a:rPr lang="en-US" sz="1400">
                <a:solidFill>
                  <a:schemeClr val="bg1"/>
                </a:solidFill>
                <a:effectLst/>
              </a:rPr>
              <a:t>The use of tablets and smartphones is increasing as they are becoming the mainstream source of information connected to the internet. Since Smartphones, Tablets, and Laptops are so common, we need to establish methods to isolate the hardware that is allowed to securely access our database while allowing BYOD systems to be used. These devices can connect to our servers wirelessly or physically through USB or ethernet cables. They can contain harmful software that can impede systems service delivery, for example, hardware, booting, and electromagnetic spying.</a:t>
            </a:r>
          </a:p>
        </p:txBody>
      </p:sp>
    </p:spTree>
    <p:extLst>
      <p:ext uri="{BB962C8B-B14F-4D97-AF65-F5344CB8AC3E}">
        <p14:creationId xmlns:p14="http://schemas.microsoft.com/office/powerpoint/2010/main" val="276931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n abstract design with lines and financial symbols">
            <a:extLst>
              <a:ext uri="{FF2B5EF4-FFF2-40B4-BE49-F238E27FC236}">
                <a16:creationId xmlns:a16="http://schemas.microsoft.com/office/drawing/2014/main" id="{9ECFCE41-6AD2-8E33-8215-3EC5C103E977}"/>
              </a:ext>
            </a:extLst>
          </p:cNvPr>
          <p:cNvPicPr>
            <a:picLocks noChangeAspect="1"/>
          </p:cNvPicPr>
          <p:nvPr/>
        </p:nvPicPr>
        <p:blipFill>
          <a:blip r:embed="rId2"/>
          <a:srcRect t="7707" b="7707"/>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EFF02-8835-0F6E-82A5-2D432F3A7934}"/>
              </a:ext>
            </a:extLst>
          </p:cNvPr>
          <p:cNvSpPr>
            <a:spLocks noGrp="1"/>
          </p:cNvSpPr>
          <p:nvPr>
            <p:ph type="title"/>
          </p:nvPr>
        </p:nvSpPr>
        <p:spPr>
          <a:xfrm>
            <a:off x="1104900" y="910431"/>
            <a:ext cx="4724400" cy="1466455"/>
          </a:xfrm>
        </p:spPr>
        <p:txBody>
          <a:bodyPr vert="horz" lIns="91440" tIns="45720" rIns="91440" bIns="45720" rtlCol="0" anchor="b">
            <a:normAutofit/>
          </a:bodyPr>
          <a:lstStyle/>
          <a:p>
            <a:r>
              <a:rPr lang="en-US" sz="3700">
                <a:solidFill>
                  <a:schemeClr val="bg1"/>
                </a:solidFill>
              </a:rPr>
              <a:t>BYOD Security Device Policy Example Cont. </a:t>
            </a:r>
          </a:p>
        </p:txBody>
      </p:sp>
      <p:sp>
        <p:nvSpPr>
          <p:cNvPr id="5" name="TextBox 4">
            <a:extLst>
              <a:ext uri="{FF2B5EF4-FFF2-40B4-BE49-F238E27FC236}">
                <a16:creationId xmlns:a16="http://schemas.microsoft.com/office/drawing/2014/main" id="{6A37D882-4585-938D-5046-E40C2A1FDF38}"/>
              </a:ext>
            </a:extLst>
          </p:cNvPr>
          <p:cNvSpPr txBox="1"/>
          <p:nvPr/>
        </p:nvSpPr>
        <p:spPr>
          <a:xfrm>
            <a:off x="1104900" y="2492080"/>
            <a:ext cx="4724400" cy="3015849"/>
          </a:xfrm>
          <a:prstGeom prst="rect">
            <a:avLst/>
          </a:prstGeom>
        </p:spPr>
        <p:txBody>
          <a:bodyPr vert="horz" lIns="91440" tIns="45720" rIns="91440" bIns="45720" rtlCol="0">
            <a:normAutofit/>
          </a:bodyPr>
          <a:lstStyle/>
          <a:p>
            <a:pPr marL="0" indent="-228600">
              <a:lnSpc>
                <a:spcPct val="90000"/>
              </a:lnSpc>
              <a:buFont typeface="Arial" panose="020B0604020202020204" pitchFamily="34" charset="0"/>
              <a:buChar char="•"/>
            </a:pPr>
            <a:r>
              <a:rPr lang="en-US" sz="1900">
                <a:solidFill>
                  <a:schemeClr val="bg1"/>
                </a:solidFill>
              </a:rPr>
              <a:t>2. Purpose:  </a:t>
            </a:r>
          </a:p>
          <a:p>
            <a:pPr marL="0" marR="0" indent="-228600">
              <a:lnSpc>
                <a:spcPct val="90000"/>
              </a:lnSpc>
              <a:spcBef>
                <a:spcPts val="205"/>
              </a:spcBef>
              <a:spcAft>
                <a:spcPts val="1000"/>
              </a:spcAft>
              <a:buFont typeface="Arial" panose="020B0604020202020204" pitchFamily="34" charset="0"/>
              <a:buChar char="•"/>
            </a:pPr>
            <a:r>
              <a:rPr lang="en-US" sz="1900" spc="5">
                <a:solidFill>
                  <a:schemeClr val="bg1"/>
                </a:solidFill>
                <a:effectLst/>
              </a:rPr>
              <a:t>This document aims to identify potential devices that can harm the company's confidentiality and integrity of available data. Some devices that can introduce surface-level vulnerability are USB-connected devices that inject code or remain connected unattended and mobile operating systems with applications that can be acquired through different means.</a:t>
            </a:r>
            <a:endParaRPr lang="en-US" sz="1900">
              <a:solidFill>
                <a:schemeClr val="bg1"/>
              </a:solidFill>
              <a:effectLst/>
            </a:endParaRPr>
          </a:p>
        </p:txBody>
      </p:sp>
      <p:sp>
        <p:nvSpPr>
          <p:cNvPr id="22" name="Rectangle 2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054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9C066C-4727-B0B3-1EF9-B81CAB6BB5F9}"/>
              </a:ext>
            </a:extLst>
          </p:cNvPr>
          <p:cNvPicPr>
            <a:picLocks noChangeAspect="1"/>
          </p:cNvPicPr>
          <p:nvPr/>
        </p:nvPicPr>
        <p:blipFill>
          <a:blip r:embed="rId2"/>
          <a:srcRect r="28892"/>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AB8843-DD46-3C47-C1DF-C8940498722E}"/>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solidFill>
                  <a:schemeClr val="bg1"/>
                </a:solidFill>
              </a:rPr>
              <a:t>BYOD Security Device Policy Example Cont. </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41888FE-A561-D86F-5DE0-D5C144CDA65D}"/>
              </a:ext>
            </a:extLst>
          </p:cNvPr>
          <p:cNvSpPr txBox="1"/>
          <p:nvPr/>
        </p:nvSpPr>
        <p:spPr>
          <a:xfrm>
            <a:off x="371094" y="2718054"/>
            <a:ext cx="3438906" cy="3207258"/>
          </a:xfrm>
          <a:prstGeom prst="rect">
            <a:avLst/>
          </a:prstGeom>
        </p:spPr>
        <p:txBody>
          <a:bodyPr vert="horz" lIns="91440" tIns="45720" rIns="91440" bIns="45720" rtlCol="0" anchor="t">
            <a:normAutofit/>
          </a:bodyPr>
          <a:lstStyle/>
          <a:p>
            <a:pPr marL="0" indent="-228600">
              <a:lnSpc>
                <a:spcPct val="90000"/>
              </a:lnSpc>
              <a:buFont typeface="Arial" panose="020B0604020202020204" pitchFamily="34" charset="0"/>
              <a:buChar char="•"/>
            </a:pPr>
            <a:r>
              <a:rPr lang="en-US" sz="1200">
                <a:solidFill>
                  <a:schemeClr val="bg1"/>
                </a:solidFill>
                <a:effectLst/>
              </a:rPr>
              <a:t>3. Scope: </a:t>
            </a:r>
          </a:p>
          <a:p>
            <a:pPr marL="0" marR="58420" indent="-228600">
              <a:lnSpc>
                <a:spcPct val="90000"/>
              </a:lnSpc>
              <a:spcBef>
                <a:spcPts val="205"/>
              </a:spcBef>
              <a:spcAft>
                <a:spcPts val="1000"/>
              </a:spcAft>
              <a:buFont typeface="Arial" panose="020B0604020202020204" pitchFamily="34" charset="0"/>
              <a:buChar char="•"/>
            </a:pPr>
            <a:r>
              <a:rPr lang="en-US" sz="1200" spc="10">
                <a:solidFill>
                  <a:schemeClr val="bg1"/>
                </a:solidFill>
                <a:effectLst/>
              </a:rPr>
              <a:t>The scope of this policy is to focus on laptops that can connect to the wireless network and have access to both guest and company services on a public device. While notebooks are still allowed, specific programs must be installed should the hardware be used for company needs. However, more relaxed activities will be maintained for the server and guest access to monitor the information being transferred. Using a personal device on the network for guest purposes will be restricted to normal public internet parameters, not including any company confidential data networks. However, should a device require access, it must be assessed by SANS for network viability.</a:t>
            </a:r>
            <a:endParaRPr lang="en-US" sz="1200">
              <a:solidFill>
                <a:schemeClr val="bg1"/>
              </a:solidFill>
              <a:effectLst/>
            </a:endParaRPr>
          </a:p>
        </p:txBody>
      </p:sp>
    </p:spTree>
    <p:extLst>
      <p:ext uri="{BB962C8B-B14F-4D97-AF65-F5344CB8AC3E}">
        <p14:creationId xmlns:p14="http://schemas.microsoft.com/office/powerpoint/2010/main" val="4050569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15994</TotalTime>
  <Words>1477</Words>
  <Application>Microsoft Office PowerPoint</Application>
  <PresentationFormat>Widescreen</PresentationFormat>
  <Paragraphs>78</Paragraphs>
  <Slides>23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Aptos Display</vt:lpstr>
      <vt:lpstr>Arial</vt:lpstr>
      <vt:lpstr>Calibri</vt:lpstr>
      <vt:lpstr>Office Theme</vt:lpstr>
      <vt:lpstr>Fundamentals of information System Security</vt:lpstr>
      <vt:lpstr>Introduction</vt:lpstr>
      <vt:lpstr>Module 2 asymmetric Key encryption</vt:lpstr>
      <vt:lpstr>File Encrpytion</vt:lpstr>
      <vt:lpstr>Module 3 Stateful Fire wall</vt:lpstr>
      <vt:lpstr>Nmap scan results</vt:lpstr>
      <vt:lpstr>BYOD Security Device Policy Example</vt:lpstr>
      <vt:lpstr>BYOD Security Device Policy Example Cont. </vt:lpstr>
      <vt:lpstr>BYOD Security Device Policy Example Cont. </vt:lpstr>
      <vt:lpstr>BYOD Security Device Policy Example Cont. </vt:lpstr>
      <vt:lpstr>BYOD Security Device Policy Example Cont. </vt:lpstr>
      <vt:lpstr>BYOD Security Device Policy Example Cont. </vt:lpstr>
      <vt:lpstr>BYOD Security Device Policy Example Cont. </vt:lpstr>
      <vt:lpstr>Multifactor Authentication</vt:lpstr>
      <vt:lpstr>Common Auth- Configuration File</vt:lpstr>
      <vt:lpstr>Vulnerability Assessment</vt:lpstr>
      <vt:lpstr>Nmap</vt:lpstr>
      <vt:lpstr>NetCat</vt:lpstr>
      <vt:lpstr>Wireshark</vt:lpstr>
      <vt:lpstr>Challenges </vt:lpstr>
      <vt:lpstr>Career Skills</vt:lpstr>
      <vt:lpstr>Conclusion</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Mason, Tavaughn</dc:creator>
  <cp:lastModifiedBy>Mason, Tavaughn</cp:lastModifiedBy>
  <cp:revision>1</cp:revision>
  <dcterms:created xsi:type="dcterms:W3CDTF">2024-12-10T15:25:22Z</dcterms:created>
  <dcterms:modified xsi:type="dcterms:W3CDTF">2024-12-21T18:00:07Z</dcterms:modified>
</cp:coreProperties>
</file>