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snapToGrid="0">
      <p:cViewPr varScale="1">
        <p:scale>
          <a:sx n="55" d="100"/>
          <a:sy n="55" d="100"/>
        </p:scale>
        <p:origin x="108"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13F5D-CE74-4D6D-A537-3F19E93F9CEA}" type="doc">
      <dgm:prSet loTypeId="urn:microsoft.com/office/officeart/2005/8/layout/hList1" loCatId="list" qsTypeId="urn:microsoft.com/office/officeart/2005/8/quickstyle/simple4" qsCatId="simple" csTypeId="urn:microsoft.com/office/officeart/2005/8/colors/colorful2" csCatId="colorful"/>
      <dgm:spPr/>
      <dgm:t>
        <a:bodyPr/>
        <a:lstStyle/>
        <a:p>
          <a:endParaRPr lang="en-US"/>
        </a:p>
      </dgm:t>
    </dgm:pt>
    <dgm:pt modelId="{592701C3-E707-40E9-A7DE-58EB64BC99A9}">
      <dgm:prSet/>
      <dgm:spPr/>
      <dgm:t>
        <a:bodyPr/>
        <a:lstStyle/>
        <a:p>
          <a:r>
            <a:rPr lang="en-US"/>
            <a:t>Challenges:</a:t>
          </a:r>
        </a:p>
      </dgm:t>
    </dgm:pt>
    <dgm:pt modelId="{05B2C405-C611-419D-B2C0-064A1F356216}" type="parTrans" cxnId="{5E095E15-29DF-4A63-8F95-4065078B099C}">
      <dgm:prSet/>
      <dgm:spPr/>
      <dgm:t>
        <a:bodyPr/>
        <a:lstStyle/>
        <a:p>
          <a:endParaRPr lang="en-US"/>
        </a:p>
      </dgm:t>
    </dgm:pt>
    <dgm:pt modelId="{60BBC826-F457-4E99-973F-6C9689DD0558}" type="sibTrans" cxnId="{5E095E15-29DF-4A63-8F95-4065078B099C}">
      <dgm:prSet/>
      <dgm:spPr/>
      <dgm:t>
        <a:bodyPr/>
        <a:lstStyle/>
        <a:p>
          <a:endParaRPr lang="en-US"/>
        </a:p>
      </dgm:t>
    </dgm:pt>
    <dgm:pt modelId="{5C747D3D-446A-43E9-8108-FC4987B10BD0}">
      <dgm:prSet/>
      <dgm:spPr/>
      <dgm:t>
        <a:bodyPr/>
        <a:lstStyle/>
        <a:p>
          <a:r>
            <a:rPr lang="en-US"/>
            <a:t>One minor challenge in learning was MATLAB and getting accustomed to its syntax and matrix-based operations, which felt unfamiliar for beginners used to traditional programming languages like Python or C++. MATLAB’s emphasis on matrix manipulation and its unique indexing can initially cause confusion when writing scripts or handling data.</a:t>
          </a:r>
        </a:p>
      </dgm:t>
    </dgm:pt>
    <dgm:pt modelId="{C65DA873-A327-4EA7-90BD-3DF4BAF36B1C}" type="parTrans" cxnId="{E5AAA7A3-CAB5-4765-87B5-C9855C9095E8}">
      <dgm:prSet/>
      <dgm:spPr/>
      <dgm:t>
        <a:bodyPr/>
        <a:lstStyle/>
        <a:p>
          <a:endParaRPr lang="en-US"/>
        </a:p>
      </dgm:t>
    </dgm:pt>
    <dgm:pt modelId="{11F5BB8F-F44C-4B6D-BF67-F6AB151C5367}" type="sibTrans" cxnId="{E5AAA7A3-CAB5-4765-87B5-C9855C9095E8}">
      <dgm:prSet/>
      <dgm:spPr/>
      <dgm:t>
        <a:bodyPr/>
        <a:lstStyle/>
        <a:p>
          <a:endParaRPr lang="en-US"/>
        </a:p>
      </dgm:t>
    </dgm:pt>
    <dgm:pt modelId="{9B537F46-29E5-4282-9EB8-9D3307C25F3C}">
      <dgm:prSet/>
      <dgm:spPr/>
      <dgm:t>
        <a:bodyPr/>
        <a:lstStyle/>
        <a:p>
          <a:r>
            <a:rPr lang="en-US"/>
            <a:t>Career Skills:</a:t>
          </a:r>
        </a:p>
      </dgm:t>
    </dgm:pt>
    <dgm:pt modelId="{1386CFE8-6990-4F12-8AD8-C61E5A474BD6}" type="parTrans" cxnId="{CAC4DD1A-FC0B-4CCF-80D8-80BF6F70DE45}">
      <dgm:prSet/>
      <dgm:spPr/>
      <dgm:t>
        <a:bodyPr/>
        <a:lstStyle/>
        <a:p>
          <a:endParaRPr lang="en-US"/>
        </a:p>
      </dgm:t>
    </dgm:pt>
    <dgm:pt modelId="{46C99144-E1BD-402B-826F-E813E89E15E5}" type="sibTrans" cxnId="{CAC4DD1A-FC0B-4CCF-80D8-80BF6F70DE45}">
      <dgm:prSet/>
      <dgm:spPr/>
      <dgm:t>
        <a:bodyPr/>
        <a:lstStyle/>
        <a:p>
          <a:endParaRPr lang="en-US"/>
        </a:p>
      </dgm:t>
    </dgm:pt>
    <dgm:pt modelId="{0D0869FF-2261-4485-843D-27FD5AA0523C}">
      <dgm:prSet/>
      <dgm:spPr/>
      <dgm:t>
        <a:bodyPr/>
        <a:lstStyle/>
        <a:p>
          <a:r>
            <a:rPr lang="en-US"/>
            <a:t>This course teaches students how to manage and gather data from industrial systems. It covers how factory equipment and other assets connect to IT systems and the internet. Students will learn about PLCs, controllers, IoT setup, communication standards like MODBUS, and IoT system management. The course explores examples from transportation, energy, and manufacturing industries.</a:t>
          </a:r>
        </a:p>
      </dgm:t>
    </dgm:pt>
    <dgm:pt modelId="{E7FC19FB-E9EF-42A2-944E-4B84EA888E88}" type="parTrans" cxnId="{803BB6DE-269A-434B-B812-784A65CA5345}">
      <dgm:prSet/>
      <dgm:spPr/>
      <dgm:t>
        <a:bodyPr/>
        <a:lstStyle/>
        <a:p>
          <a:endParaRPr lang="en-US"/>
        </a:p>
      </dgm:t>
    </dgm:pt>
    <dgm:pt modelId="{D0A52174-CD5F-43F2-8C9F-25B843DB8B1C}" type="sibTrans" cxnId="{803BB6DE-269A-434B-B812-784A65CA5345}">
      <dgm:prSet/>
      <dgm:spPr/>
      <dgm:t>
        <a:bodyPr/>
        <a:lstStyle/>
        <a:p>
          <a:endParaRPr lang="en-US"/>
        </a:p>
      </dgm:t>
    </dgm:pt>
    <dgm:pt modelId="{1F675226-B5DB-44F5-9A33-3362FEB86C4E}">
      <dgm:prSet/>
      <dgm:spPr/>
      <dgm:t>
        <a:bodyPr/>
        <a:lstStyle/>
        <a:p>
          <a:r>
            <a:rPr lang="en-US"/>
            <a:t>Conclusion:</a:t>
          </a:r>
        </a:p>
      </dgm:t>
    </dgm:pt>
    <dgm:pt modelId="{0DD62C65-6AA5-48D5-8358-DB3D01CB3742}" type="parTrans" cxnId="{45567029-DB14-471B-A842-6803C54BB28F}">
      <dgm:prSet/>
      <dgm:spPr/>
      <dgm:t>
        <a:bodyPr/>
        <a:lstStyle/>
        <a:p>
          <a:endParaRPr lang="en-US"/>
        </a:p>
      </dgm:t>
    </dgm:pt>
    <dgm:pt modelId="{0D9F822B-AE1E-41F8-ACF5-B26E9AE3DF5E}" type="sibTrans" cxnId="{45567029-DB14-471B-A842-6803C54BB28F}">
      <dgm:prSet/>
      <dgm:spPr/>
      <dgm:t>
        <a:bodyPr/>
        <a:lstStyle/>
        <a:p>
          <a:endParaRPr lang="en-US"/>
        </a:p>
      </dgm:t>
    </dgm:pt>
    <dgm:pt modelId="{CD3323F2-2B9B-49F2-B364-0495A11F8270}">
      <dgm:prSet/>
      <dgm:spPr/>
      <dgm:t>
        <a:bodyPr/>
        <a:lstStyle/>
        <a:p>
          <a:r>
            <a:rPr lang="en-US"/>
            <a:t>After completing the course, I feel more confident in my skills and understanding of Industrial IoT implementation and its various techniques. I have gained greater knowledge of concepts like digital twins, predictive maintenance, and industrial connectivity.</a:t>
          </a:r>
        </a:p>
      </dgm:t>
    </dgm:pt>
    <dgm:pt modelId="{B3836438-D828-46BE-8A40-C1B18EBDAC90}" type="parTrans" cxnId="{A984A630-E237-4192-A0D7-9F07DA1843A5}">
      <dgm:prSet/>
      <dgm:spPr/>
      <dgm:t>
        <a:bodyPr/>
        <a:lstStyle/>
        <a:p>
          <a:endParaRPr lang="en-US"/>
        </a:p>
      </dgm:t>
    </dgm:pt>
    <dgm:pt modelId="{016B81FF-A93E-4610-B7E3-846E9EC11316}" type="sibTrans" cxnId="{A984A630-E237-4192-A0D7-9F07DA1843A5}">
      <dgm:prSet/>
      <dgm:spPr/>
      <dgm:t>
        <a:bodyPr/>
        <a:lstStyle/>
        <a:p>
          <a:endParaRPr lang="en-US"/>
        </a:p>
      </dgm:t>
    </dgm:pt>
    <dgm:pt modelId="{718F4DE3-65D6-4529-A66B-6E3154599CD1}" type="pres">
      <dgm:prSet presAssocID="{53013F5D-CE74-4D6D-A537-3F19E93F9CEA}" presName="Name0" presStyleCnt="0">
        <dgm:presLayoutVars>
          <dgm:dir/>
          <dgm:animLvl val="lvl"/>
          <dgm:resizeHandles val="exact"/>
        </dgm:presLayoutVars>
      </dgm:prSet>
      <dgm:spPr/>
    </dgm:pt>
    <dgm:pt modelId="{65B5E976-BA67-4318-8339-DCBF6CD06998}" type="pres">
      <dgm:prSet presAssocID="{592701C3-E707-40E9-A7DE-58EB64BC99A9}" presName="composite" presStyleCnt="0"/>
      <dgm:spPr/>
    </dgm:pt>
    <dgm:pt modelId="{0F091E05-B085-4590-B3FD-6065D6E2F0B4}" type="pres">
      <dgm:prSet presAssocID="{592701C3-E707-40E9-A7DE-58EB64BC99A9}" presName="parTx" presStyleLbl="alignNode1" presStyleIdx="0" presStyleCnt="3">
        <dgm:presLayoutVars>
          <dgm:chMax val="0"/>
          <dgm:chPref val="0"/>
          <dgm:bulletEnabled val="1"/>
        </dgm:presLayoutVars>
      </dgm:prSet>
      <dgm:spPr/>
    </dgm:pt>
    <dgm:pt modelId="{28E7AE9F-DF2B-4BEA-A4C0-E19078CC8813}" type="pres">
      <dgm:prSet presAssocID="{592701C3-E707-40E9-A7DE-58EB64BC99A9}" presName="desTx" presStyleLbl="alignAccFollowNode1" presStyleIdx="0" presStyleCnt="3">
        <dgm:presLayoutVars>
          <dgm:bulletEnabled val="1"/>
        </dgm:presLayoutVars>
      </dgm:prSet>
      <dgm:spPr/>
    </dgm:pt>
    <dgm:pt modelId="{81CDE2E4-866C-40B8-AAC6-EE59697C443A}" type="pres">
      <dgm:prSet presAssocID="{60BBC826-F457-4E99-973F-6C9689DD0558}" presName="space" presStyleCnt="0"/>
      <dgm:spPr/>
    </dgm:pt>
    <dgm:pt modelId="{EF05EAE8-E61D-4C14-B9B8-779DE27B2047}" type="pres">
      <dgm:prSet presAssocID="{9B537F46-29E5-4282-9EB8-9D3307C25F3C}" presName="composite" presStyleCnt="0"/>
      <dgm:spPr/>
    </dgm:pt>
    <dgm:pt modelId="{CBF0C5FC-202A-4243-A8E1-5A2F6F315C27}" type="pres">
      <dgm:prSet presAssocID="{9B537F46-29E5-4282-9EB8-9D3307C25F3C}" presName="parTx" presStyleLbl="alignNode1" presStyleIdx="1" presStyleCnt="3">
        <dgm:presLayoutVars>
          <dgm:chMax val="0"/>
          <dgm:chPref val="0"/>
          <dgm:bulletEnabled val="1"/>
        </dgm:presLayoutVars>
      </dgm:prSet>
      <dgm:spPr/>
    </dgm:pt>
    <dgm:pt modelId="{704B3918-2C39-4626-A8A2-747CEBACAF41}" type="pres">
      <dgm:prSet presAssocID="{9B537F46-29E5-4282-9EB8-9D3307C25F3C}" presName="desTx" presStyleLbl="alignAccFollowNode1" presStyleIdx="1" presStyleCnt="3">
        <dgm:presLayoutVars>
          <dgm:bulletEnabled val="1"/>
        </dgm:presLayoutVars>
      </dgm:prSet>
      <dgm:spPr/>
    </dgm:pt>
    <dgm:pt modelId="{5ABDAB11-110B-47D2-9B19-314C9FA0D1AA}" type="pres">
      <dgm:prSet presAssocID="{46C99144-E1BD-402B-826F-E813E89E15E5}" presName="space" presStyleCnt="0"/>
      <dgm:spPr/>
    </dgm:pt>
    <dgm:pt modelId="{B72198BB-2827-4C14-8E09-B1635D080DE1}" type="pres">
      <dgm:prSet presAssocID="{1F675226-B5DB-44F5-9A33-3362FEB86C4E}" presName="composite" presStyleCnt="0"/>
      <dgm:spPr/>
    </dgm:pt>
    <dgm:pt modelId="{EEA80B8E-4439-4E61-95BB-F9FF294277B8}" type="pres">
      <dgm:prSet presAssocID="{1F675226-B5DB-44F5-9A33-3362FEB86C4E}" presName="parTx" presStyleLbl="alignNode1" presStyleIdx="2" presStyleCnt="3">
        <dgm:presLayoutVars>
          <dgm:chMax val="0"/>
          <dgm:chPref val="0"/>
          <dgm:bulletEnabled val="1"/>
        </dgm:presLayoutVars>
      </dgm:prSet>
      <dgm:spPr/>
    </dgm:pt>
    <dgm:pt modelId="{99DA759B-E5A3-4FF0-8DE2-E66561057127}" type="pres">
      <dgm:prSet presAssocID="{1F675226-B5DB-44F5-9A33-3362FEB86C4E}" presName="desTx" presStyleLbl="alignAccFollowNode1" presStyleIdx="2" presStyleCnt="3">
        <dgm:presLayoutVars>
          <dgm:bulletEnabled val="1"/>
        </dgm:presLayoutVars>
      </dgm:prSet>
      <dgm:spPr/>
    </dgm:pt>
  </dgm:ptLst>
  <dgm:cxnLst>
    <dgm:cxn modelId="{7EADAA12-0E34-4D24-A738-59AAF90BEC64}" type="presOf" srcId="{9B537F46-29E5-4282-9EB8-9D3307C25F3C}" destId="{CBF0C5FC-202A-4243-A8E1-5A2F6F315C27}" srcOrd="0" destOrd="0" presId="urn:microsoft.com/office/officeart/2005/8/layout/hList1"/>
    <dgm:cxn modelId="{5E095E15-29DF-4A63-8F95-4065078B099C}" srcId="{53013F5D-CE74-4D6D-A537-3F19E93F9CEA}" destId="{592701C3-E707-40E9-A7DE-58EB64BC99A9}" srcOrd="0" destOrd="0" parTransId="{05B2C405-C611-419D-B2C0-064A1F356216}" sibTransId="{60BBC826-F457-4E99-973F-6C9689DD0558}"/>
    <dgm:cxn modelId="{CAC4DD1A-FC0B-4CCF-80D8-80BF6F70DE45}" srcId="{53013F5D-CE74-4D6D-A537-3F19E93F9CEA}" destId="{9B537F46-29E5-4282-9EB8-9D3307C25F3C}" srcOrd="1" destOrd="0" parTransId="{1386CFE8-6990-4F12-8AD8-C61E5A474BD6}" sibTransId="{46C99144-E1BD-402B-826F-E813E89E15E5}"/>
    <dgm:cxn modelId="{45567029-DB14-471B-A842-6803C54BB28F}" srcId="{53013F5D-CE74-4D6D-A537-3F19E93F9CEA}" destId="{1F675226-B5DB-44F5-9A33-3362FEB86C4E}" srcOrd="2" destOrd="0" parTransId="{0DD62C65-6AA5-48D5-8358-DB3D01CB3742}" sibTransId="{0D9F822B-AE1E-41F8-ACF5-B26E9AE3DF5E}"/>
    <dgm:cxn modelId="{A984A630-E237-4192-A0D7-9F07DA1843A5}" srcId="{1F675226-B5DB-44F5-9A33-3362FEB86C4E}" destId="{CD3323F2-2B9B-49F2-B364-0495A11F8270}" srcOrd="0" destOrd="0" parTransId="{B3836438-D828-46BE-8A40-C1B18EBDAC90}" sibTransId="{016B81FF-A93E-4610-B7E3-846E9EC11316}"/>
    <dgm:cxn modelId="{5A30A031-FFAE-4F2C-B0E3-F45DDA2315DF}" type="presOf" srcId="{53013F5D-CE74-4D6D-A537-3F19E93F9CEA}" destId="{718F4DE3-65D6-4529-A66B-6E3154599CD1}" srcOrd="0" destOrd="0" presId="urn:microsoft.com/office/officeart/2005/8/layout/hList1"/>
    <dgm:cxn modelId="{AED7FF32-3FDA-484E-8BA7-699056EFCAA4}" type="presOf" srcId="{0D0869FF-2261-4485-843D-27FD5AA0523C}" destId="{704B3918-2C39-4626-A8A2-747CEBACAF41}" srcOrd="0" destOrd="0" presId="urn:microsoft.com/office/officeart/2005/8/layout/hList1"/>
    <dgm:cxn modelId="{18C04A65-1476-414F-960B-F57679888900}" type="presOf" srcId="{1F675226-B5DB-44F5-9A33-3362FEB86C4E}" destId="{EEA80B8E-4439-4E61-95BB-F9FF294277B8}" srcOrd="0" destOrd="0" presId="urn:microsoft.com/office/officeart/2005/8/layout/hList1"/>
    <dgm:cxn modelId="{020B0492-0D56-4D74-A8D6-BAC2B04277C5}" type="presOf" srcId="{592701C3-E707-40E9-A7DE-58EB64BC99A9}" destId="{0F091E05-B085-4590-B3FD-6065D6E2F0B4}" srcOrd="0" destOrd="0" presId="urn:microsoft.com/office/officeart/2005/8/layout/hList1"/>
    <dgm:cxn modelId="{2CBFE896-C83A-413C-9186-767D4B777F82}" type="presOf" srcId="{5C747D3D-446A-43E9-8108-FC4987B10BD0}" destId="{28E7AE9F-DF2B-4BEA-A4C0-E19078CC8813}" srcOrd="0" destOrd="0" presId="urn:microsoft.com/office/officeart/2005/8/layout/hList1"/>
    <dgm:cxn modelId="{E5AAA7A3-CAB5-4765-87B5-C9855C9095E8}" srcId="{592701C3-E707-40E9-A7DE-58EB64BC99A9}" destId="{5C747D3D-446A-43E9-8108-FC4987B10BD0}" srcOrd="0" destOrd="0" parTransId="{C65DA873-A327-4EA7-90BD-3DF4BAF36B1C}" sibTransId="{11F5BB8F-F44C-4B6D-BF67-F6AB151C5367}"/>
    <dgm:cxn modelId="{81C625D3-9A8D-4DE4-919D-18BBEE794E20}" type="presOf" srcId="{CD3323F2-2B9B-49F2-B364-0495A11F8270}" destId="{99DA759B-E5A3-4FF0-8DE2-E66561057127}" srcOrd="0" destOrd="0" presId="urn:microsoft.com/office/officeart/2005/8/layout/hList1"/>
    <dgm:cxn modelId="{803BB6DE-269A-434B-B812-784A65CA5345}" srcId="{9B537F46-29E5-4282-9EB8-9D3307C25F3C}" destId="{0D0869FF-2261-4485-843D-27FD5AA0523C}" srcOrd="0" destOrd="0" parTransId="{E7FC19FB-E9EF-42A2-944E-4B84EA888E88}" sibTransId="{D0A52174-CD5F-43F2-8C9F-25B843DB8B1C}"/>
    <dgm:cxn modelId="{381E243B-5E5E-4386-A4B9-4022C3E9163E}" type="presParOf" srcId="{718F4DE3-65D6-4529-A66B-6E3154599CD1}" destId="{65B5E976-BA67-4318-8339-DCBF6CD06998}" srcOrd="0" destOrd="0" presId="urn:microsoft.com/office/officeart/2005/8/layout/hList1"/>
    <dgm:cxn modelId="{EDEA5539-1086-4155-AEA5-7CD79A649885}" type="presParOf" srcId="{65B5E976-BA67-4318-8339-DCBF6CD06998}" destId="{0F091E05-B085-4590-B3FD-6065D6E2F0B4}" srcOrd="0" destOrd="0" presId="urn:microsoft.com/office/officeart/2005/8/layout/hList1"/>
    <dgm:cxn modelId="{EDC73207-230C-40BE-B42C-4F40D2F8E278}" type="presParOf" srcId="{65B5E976-BA67-4318-8339-DCBF6CD06998}" destId="{28E7AE9F-DF2B-4BEA-A4C0-E19078CC8813}" srcOrd="1" destOrd="0" presId="urn:microsoft.com/office/officeart/2005/8/layout/hList1"/>
    <dgm:cxn modelId="{BE942ADE-C001-4193-900E-FC60958E42C8}" type="presParOf" srcId="{718F4DE3-65D6-4529-A66B-6E3154599CD1}" destId="{81CDE2E4-866C-40B8-AAC6-EE59697C443A}" srcOrd="1" destOrd="0" presId="urn:microsoft.com/office/officeart/2005/8/layout/hList1"/>
    <dgm:cxn modelId="{F5A5A6E3-9F8F-4FC5-BF02-BE6589114E26}" type="presParOf" srcId="{718F4DE3-65D6-4529-A66B-6E3154599CD1}" destId="{EF05EAE8-E61D-4C14-B9B8-779DE27B2047}" srcOrd="2" destOrd="0" presId="urn:microsoft.com/office/officeart/2005/8/layout/hList1"/>
    <dgm:cxn modelId="{097CB5C4-EE91-4E07-9669-FA95D9C04733}" type="presParOf" srcId="{EF05EAE8-E61D-4C14-B9B8-779DE27B2047}" destId="{CBF0C5FC-202A-4243-A8E1-5A2F6F315C27}" srcOrd="0" destOrd="0" presId="urn:microsoft.com/office/officeart/2005/8/layout/hList1"/>
    <dgm:cxn modelId="{AD43CF5B-844C-43EC-A78B-60E45CDA49F2}" type="presParOf" srcId="{EF05EAE8-E61D-4C14-B9B8-779DE27B2047}" destId="{704B3918-2C39-4626-A8A2-747CEBACAF41}" srcOrd="1" destOrd="0" presId="urn:microsoft.com/office/officeart/2005/8/layout/hList1"/>
    <dgm:cxn modelId="{9E07D3A8-E459-440E-B1F6-052418C4D4F3}" type="presParOf" srcId="{718F4DE3-65D6-4529-A66B-6E3154599CD1}" destId="{5ABDAB11-110B-47D2-9B19-314C9FA0D1AA}" srcOrd="3" destOrd="0" presId="urn:microsoft.com/office/officeart/2005/8/layout/hList1"/>
    <dgm:cxn modelId="{0BD85234-CE57-4DB7-A37B-E38594ADE88B}" type="presParOf" srcId="{718F4DE3-65D6-4529-A66B-6E3154599CD1}" destId="{B72198BB-2827-4C14-8E09-B1635D080DE1}" srcOrd="4" destOrd="0" presId="urn:microsoft.com/office/officeart/2005/8/layout/hList1"/>
    <dgm:cxn modelId="{1A8C0918-8E01-4F5E-B6B3-93582D775F40}" type="presParOf" srcId="{B72198BB-2827-4C14-8E09-B1635D080DE1}" destId="{EEA80B8E-4439-4E61-95BB-F9FF294277B8}" srcOrd="0" destOrd="0" presId="urn:microsoft.com/office/officeart/2005/8/layout/hList1"/>
    <dgm:cxn modelId="{336089F6-B5C4-4E36-A2DC-5847DA1B2D52}" type="presParOf" srcId="{B72198BB-2827-4C14-8E09-B1635D080DE1}" destId="{99DA759B-E5A3-4FF0-8DE2-E665610571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1E05-B085-4590-B3FD-6065D6E2F0B4}">
      <dsp:nvSpPr>
        <dsp:cNvPr id="0" name=""/>
        <dsp:cNvSpPr/>
      </dsp:nvSpPr>
      <dsp:spPr>
        <a:xfrm>
          <a:off x="3286" y="26536"/>
          <a:ext cx="3203971" cy="5184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Challenges:</a:t>
          </a:r>
        </a:p>
      </dsp:txBody>
      <dsp:txXfrm>
        <a:off x="3286" y="26536"/>
        <a:ext cx="3203971" cy="518400"/>
      </dsp:txXfrm>
    </dsp:sp>
    <dsp:sp modelId="{28E7AE9F-DF2B-4BEA-A4C0-E19078CC8813}">
      <dsp:nvSpPr>
        <dsp:cNvPr id="0" name=""/>
        <dsp:cNvSpPr/>
      </dsp:nvSpPr>
      <dsp:spPr>
        <a:xfrm>
          <a:off x="3286" y="544936"/>
          <a:ext cx="3203971" cy="377986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One minor challenge in learning was MATLAB and getting accustomed to its syntax and matrix-based operations, which felt unfamiliar for beginners used to traditional programming languages like Python or C++. MATLAB’s emphasis on matrix manipulation and its unique indexing can initially cause confusion when writing scripts or handling data.</a:t>
          </a:r>
        </a:p>
      </dsp:txBody>
      <dsp:txXfrm>
        <a:off x="3286" y="544936"/>
        <a:ext cx="3203971" cy="3779864"/>
      </dsp:txXfrm>
    </dsp:sp>
    <dsp:sp modelId="{CBF0C5FC-202A-4243-A8E1-5A2F6F315C27}">
      <dsp:nvSpPr>
        <dsp:cNvPr id="0" name=""/>
        <dsp:cNvSpPr/>
      </dsp:nvSpPr>
      <dsp:spPr>
        <a:xfrm>
          <a:off x="3655814" y="26536"/>
          <a:ext cx="3203971" cy="518400"/>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Career Skills:</a:t>
          </a:r>
        </a:p>
      </dsp:txBody>
      <dsp:txXfrm>
        <a:off x="3655814" y="26536"/>
        <a:ext cx="3203971" cy="518400"/>
      </dsp:txXfrm>
    </dsp:sp>
    <dsp:sp modelId="{704B3918-2C39-4626-A8A2-747CEBACAF41}">
      <dsp:nvSpPr>
        <dsp:cNvPr id="0" name=""/>
        <dsp:cNvSpPr/>
      </dsp:nvSpPr>
      <dsp:spPr>
        <a:xfrm>
          <a:off x="3655814" y="544936"/>
          <a:ext cx="3203971" cy="3779864"/>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This course teaches students how to manage and gather data from industrial systems. It covers how factory equipment and other assets connect to IT systems and the internet. Students will learn about PLCs, controllers, IoT setup, communication standards like MODBUS, and IoT system management. The course explores examples from transportation, energy, and manufacturing industries.</a:t>
          </a:r>
        </a:p>
      </dsp:txBody>
      <dsp:txXfrm>
        <a:off x="3655814" y="544936"/>
        <a:ext cx="3203971" cy="3779864"/>
      </dsp:txXfrm>
    </dsp:sp>
    <dsp:sp modelId="{EEA80B8E-4439-4E61-95BB-F9FF294277B8}">
      <dsp:nvSpPr>
        <dsp:cNvPr id="0" name=""/>
        <dsp:cNvSpPr/>
      </dsp:nvSpPr>
      <dsp:spPr>
        <a:xfrm>
          <a:off x="7308342" y="26536"/>
          <a:ext cx="3203971" cy="51840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Conclusion:</a:t>
          </a:r>
        </a:p>
      </dsp:txBody>
      <dsp:txXfrm>
        <a:off x="7308342" y="26536"/>
        <a:ext cx="3203971" cy="518400"/>
      </dsp:txXfrm>
    </dsp:sp>
    <dsp:sp modelId="{99DA759B-E5A3-4FF0-8DE2-E66561057127}">
      <dsp:nvSpPr>
        <dsp:cNvPr id="0" name=""/>
        <dsp:cNvSpPr/>
      </dsp:nvSpPr>
      <dsp:spPr>
        <a:xfrm>
          <a:off x="7308342" y="544936"/>
          <a:ext cx="3203971" cy="3779864"/>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After completing the course, I feel more confident in my skills and understanding of Industrial IoT implementation and its various techniques. I have gained greater knowledge of concepts like digital twins, predictive maintenance, and industrial connectivity.</a:t>
          </a:r>
        </a:p>
      </dsp:txBody>
      <dsp:txXfrm>
        <a:off x="7308342" y="544936"/>
        <a:ext cx="3203971" cy="37798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10/25/2025</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10/25/2025</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5240" y="1050595"/>
            <a:ext cx="8074815" cy="1618489"/>
          </a:xfrm>
        </p:spPr>
        <p:txBody>
          <a:bodyPr vert="horz" lIns="91440" tIns="45720" rIns="91440" bIns="45720" rtlCol="0" anchor="ctr">
            <a:normAutofit/>
          </a:bodyPr>
          <a:lstStyle/>
          <a:p>
            <a:pPr algn="l"/>
            <a:r>
              <a:rPr lang="en-US" sz="4000" b="1" kern="1200">
                <a:solidFill>
                  <a:schemeClr val="tx1"/>
                </a:solidFill>
                <a:latin typeface="+mj-lt"/>
                <a:ea typeface="+mj-ea"/>
                <a:cs typeface="+mj-cs"/>
              </a:rPr>
              <a:t>ECT315</a:t>
            </a:r>
            <a:br>
              <a:rPr lang="en-US" sz="4000" b="1" kern="1200">
                <a:solidFill>
                  <a:schemeClr val="tx1"/>
                </a:solidFill>
                <a:latin typeface="+mj-lt"/>
                <a:ea typeface="+mj-ea"/>
                <a:cs typeface="+mj-cs"/>
              </a:rPr>
            </a:br>
            <a:r>
              <a:rPr lang="en-US" sz="4000" b="1" kern="1200">
                <a:solidFill>
                  <a:schemeClr val="tx1"/>
                </a:solidFill>
                <a:latin typeface="+mj-lt"/>
                <a:ea typeface="+mj-ea"/>
                <a:cs typeface="+mj-cs"/>
              </a:rPr>
              <a:t>Final Project Material and Due date</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285240" y="2969469"/>
            <a:ext cx="8074815" cy="2800395"/>
          </a:xfrm>
        </p:spPr>
        <p:txBody>
          <a:bodyPr vert="horz" lIns="91440" tIns="45720" rIns="91440" bIns="45720" rtlCol="0" anchor="t">
            <a:normAutofit/>
          </a:bodyPr>
          <a:lstStyle/>
          <a:p>
            <a:pPr indent="-228600" algn="l">
              <a:buFont typeface="Arial" panose="020B0604020202020204" pitchFamily="34" charset="0"/>
              <a:buChar char="•"/>
            </a:pPr>
            <a:r>
              <a:rPr lang="en-US" b="1"/>
              <a:t>Student Name: Tavaughn Mason</a:t>
            </a:r>
          </a:p>
          <a:p>
            <a:pPr indent="-228600" algn="l">
              <a:buFont typeface="Arial" panose="020B0604020202020204" pitchFamily="34" charset="0"/>
              <a:buChar char="•"/>
            </a:pPr>
            <a:endParaRPr lang="en-US" b="1"/>
          </a:p>
          <a:p>
            <a:pPr indent="-228600" algn="l">
              <a:buFont typeface="Arial" panose="020B0604020202020204" pitchFamily="34" charset="0"/>
              <a:buChar char="•"/>
            </a:pPr>
            <a:r>
              <a:rPr lang="en-US" b="1"/>
              <a:t>Session: ECT315 Industrial IOT</a:t>
            </a:r>
          </a:p>
          <a:p>
            <a:pPr indent="-228600" algn="l">
              <a:buFont typeface="Arial" panose="020B0604020202020204" pitchFamily="34" charset="0"/>
              <a:buChar char="•"/>
            </a:pPr>
            <a:r>
              <a:rPr lang="en-US" b="1"/>
              <a:t>Instructor: William Golden</a:t>
            </a:r>
            <a:endParaRPr lang="en-US"/>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1C8B1869-8163-B392-EEE0-86CA82BC9F54}"/>
              </a:ext>
            </a:extLst>
          </p:cNvPr>
          <p:cNvPicPr>
            <a:picLocks noGrp="1" noChangeAspect="1"/>
          </p:cNvPicPr>
          <p:nvPr>
            <p:ph idx="1"/>
          </p:nvPr>
        </p:nvPicPr>
        <p:blipFill>
          <a:blip r:embed="rId2"/>
          <a:stretch>
            <a:fillRect/>
          </a:stretch>
        </p:blipFill>
        <p:spPr>
          <a:xfrm>
            <a:off x="621675" y="1573909"/>
            <a:ext cx="6589537" cy="3706614"/>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D472C-58F5-89EC-CDB5-56669FD6C669}"/>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A picture with both the Green and Red Led On signaling that a flood has occured</a:t>
            </a:r>
          </a:p>
        </p:txBody>
      </p:sp>
    </p:spTree>
    <p:extLst>
      <p:ext uri="{BB962C8B-B14F-4D97-AF65-F5344CB8AC3E}">
        <p14:creationId xmlns:p14="http://schemas.microsoft.com/office/powerpoint/2010/main" val="413896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D46D75F-5010-EEE7-9F17-D70A043A56B6}"/>
              </a:ext>
            </a:extLst>
          </p:cNvPr>
          <p:cNvPicPr>
            <a:picLocks noGrp="1" noChangeAspect="1"/>
          </p:cNvPicPr>
          <p:nvPr>
            <p:ph idx="1"/>
          </p:nvPr>
        </p:nvPicPr>
        <p:blipFill>
          <a:blip r:embed="rId2"/>
          <a:stretch>
            <a:fillRect/>
          </a:stretch>
        </p:blipFill>
        <p:spPr>
          <a:xfrm>
            <a:off x="621675" y="1713936"/>
            <a:ext cx="6589537" cy="3426559"/>
          </a:xfrm>
          <a:prstGeom prst="rect">
            <a:avLst/>
          </a:prstGeom>
        </p:spPr>
      </p:pic>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186FD-0AEB-1A90-87C9-8F4B30DFA310}"/>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2900" kern="1200">
                <a:solidFill>
                  <a:schemeClr val="tx1"/>
                </a:solidFill>
                <a:latin typeface="+mj-lt"/>
                <a:ea typeface="+mj-ea"/>
                <a:cs typeface="+mj-cs"/>
              </a:rPr>
              <a:t>A picture with the green LED on and the Red LED off signaling that the water has been filled without overflowing	</a:t>
            </a:r>
          </a:p>
        </p:txBody>
      </p:sp>
    </p:spTree>
    <p:extLst>
      <p:ext uri="{BB962C8B-B14F-4D97-AF65-F5344CB8AC3E}">
        <p14:creationId xmlns:p14="http://schemas.microsoft.com/office/powerpoint/2010/main" val="276262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7DB43BA-8192-271A-1CEE-8C4091998425}"/>
              </a:ext>
            </a:extLst>
          </p:cNvPr>
          <p:cNvPicPr>
            <a:picLocks noGrp="1" noChangeAspect="1"/>
          </p:cNvPicPr>
          <p:nvPr>
            <p:ph idx="1"/>
          </p:nvPr>
        </p:nvPicPr>
        <p:blipFill>
          <a:blip r:embed="rId2"/>
          <a:stretch>
            <a:fillRect/>
          </a:stretch>
        </p:blipFill>
        <p:spPr>
          <a:xfrm>
            <a:off x="621675" y="1573909"/>
            <a:ext cx="6589537" cy="3706614"/>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668B4-73E5-24D9-79E7-DA91E608A166}"/>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kern="1200">
                <a:solidFill>
                  <a:schemeClr val="tx1"/>
                </a:solidFill>
                <a:latin typeface="+mj-lt"/>
                <a:ea typeface="+mj-ea"/>
                <a:cs typeface="+mj-cs"/>
              </a:rPr>
              <a:t>A picture with MATLAB with the collected data plots</a:t>
            </a:r>
          </a:p>
        </p:txBody>
      </p:sp>
    </p:spTree>
    <p:extLst>
      <p:ext uri="{BB962C8B-B14F-4D97-AF65-F5344CB8AC3E}">
        <p14:creationId xmlns:p14="http://schemas.microsoft.com/office/powerpoint/2010/main" val="98130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5047482-E930-48B7-B5F9-E2A3CD867C47}"/>
              </a:ext>
            </a:extLst>
          </p:cNvPr>
          <p:cNvPicPr>
            <a:picLocks noGrp="1" noChangeAspect="1"/>
          </p:cNvPicPr>
          <p:nvPr>
            <p:ph idx="1"/>
          </p:nvPr>
        </p:nvPicPr>
        <p:blipFill>
          <a:blip r:embed="rId2"/>
          <a:stretch>
            <a:fillRect/>
          </a:stretch>
        </p:blipFill>
        <p:spPr>
          <a:xfrm>
            <a:off x="804069" y="623275"/>
            <a:ext cx="6224748" cy="5607882"/>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A3030-D610-1F71-C1A3-E52142408D10}"/>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600" kern="1200">
                <a:solidFill>
                  <a:schemeClr val="tx1"/>
                </a:solidFill>
                <a:latin typeface="+mj-lt"/>
                <a:ea typeface="+mj-ea"/>
                <a:cs typeface="+mj-cs"/>
              </a:rPr>
              <a:t>MATLAB plot generated</a:t>
            </a:r>
          </a:p>
        </p:txBody>
      </p:sp>
    </p:spTree>
    <p:extLst>
      <p:ext uri="{BB962C8B-B14F-4D97-AF65-F5344CB8AC3E}">
        <p14:creationId xmlns:p14="http://schemas.microsoft.com/office/powerpoint/2010/main" val="251892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836E70C-70ED-7827-6003-3D8539C3817B}"/>
              </a:ext>
            </a:extLst>
          </p:cNvPr>
          <p:cNvPicPr>
            <a:picLocks noGrp="1" noChangeAspect="1"/>
          </p:cNvPicPr>
          <p:nvPr>
            <p:ph idx="1"/>
          </p:nvPr>
        </p:nvPicPr>
        <p:blipFill>
          <a:blip r:embed="rId2"/>
          <a:stretch>
            <a:fillRect/>
          </a:stretch>
        </p:blipFill>
        <p:spPr>
          <a:xfrm>
            <a:off x="621675" y="1573909"/>
            <a:ext cx="6589537" cy="3706614"/>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77D29-989B-E17E-BAF4-D0D0424B043D}"/>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kern="1200">
                <a:solidFill>
                  <a:schemeClr val="tx1"/>
                </a:solidFill>
                <a:latin typeface="+mj-lt"/>
                <a:ea typeface="+mj-ea"/>
                <a:cs typeface="+mj-cs"/>
              </a:rPr>
              <a:t>A picture of TinkerCAD data assigned to MATLAB</a:t>
            </a:r>
          </a:p>
        </p:txBody>
      </p:sp>
    </p:spTree>
    <p:extLst>
      <p:ext uri="{BB962C8B-B14F-4D97-AF65-F5344CB8AC3E}">
        <p14:creationId xmlns:p14="http://schemas.microsoft.com/office/powerpoint/2010/main" val="80904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8612D8FA-2865-D2BD-D378-A5DE3249FFFD}"/>
              </a:ext>
            </a:extLst>
          </p:cNvPr>
          <p:cNvPicPr>
            <a:picLocks noGrp="1" noChangeAspect="1"/>
          </p:cNvPicPr>
          <p:nvPr>
            <p:ph idx="1"/>
          </p:nvPr>
        </p:nvPicPr>
        <p:blipFill>
          <a:blip r:embed="rId2"/>
          <a:stretch>
            <a:fillRect/>
          </a:stretch>
        </p:blipFill>
        <p:spPr>
          <a:xfrm>
            <a:off x="621675" y="1573909"/>
            <a:ext cx="6589537" cy="3706614"/>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22167-99DB-2E1D-D375-070A4A583F66}"/>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A picture of Thingspeak dashboard with the RED showing a flood warning</a:t>
            </a:r>
          </a:p>
        </p:txBody>
      </p:sp>
    </p:spTree>
    <p:extLst>
      <p:ext uri="{BB962C8B-B14F-4D97-AF65-F5344CB8AC3E}">
        <p14:creationId xmlns:p14="http://schemas.microsoft.com/office/powerpoint/2010/main" val="261066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73DC4AB0-F92D-85DC-1C47-B83AF0D9EEA0}"/>
              </a:ext>
            </a:extLst>
          </p:cNvPr>
          <p:cNvPicPr>
            <a:picLocks noGrp="1" noChangeAspect="1"/>
          </p:cNvPicPr>
          <p:nvPr>
            <p:ph idx="1"/>
          </p:nvPr>
        </p:nvPicPr>
        <p:blipFill>
          <a:blip r:embed="rId2"/>
          <a:stretch>
            <a:fillRect/>
          </a:stretch>
        </p:blipFill>
        <p:spPr>
          <a:xfrm>
            <a:off x="621675" y="1573909"/>
            <a:ext cx="6589537" cy="3706614"/>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75F61-F9CC-30B6-06A2-C96064695598}"/>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2900" kern="1200">
                <a:solidFill>
                  <a:schemeClr val="tx1"/>
                </a:solidFill>
                <a:latin typeface="+mj-lt"/>
                <a:ea typeface="+mj-ea"/>
                <a:cs typeface="+mj-cs"/>
              </a:rPr>
              <a:t>A picture of ThingSpeak and the Collected data over a network showing no flood currently exist with a Greed LED</a:t>
            </a:r>
          </a:p>
        </p:txBody>
      </p:sp>
    </p:spTree>
    <p:extLst>
      <p:ext uri="{BB962C8B-B14F-4D97-AF65-F5344CB8AC3E}">
        <p14:creationId xmlns:p14="http://schemas.microsoft.com/office/powerpoint/2010/main" val="181735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81EF6-FAEB-560A-732F-ADB6B634D558}"/>
              </a:ext>
            </a:extLst>
          </p:cNvPr>
          <p:cNvSpPr>
            <a:spLocks noGrp="1"/>
          </p:cNvSpPr>
          <p:nvPr>
            <p:ph type="title"/>
          </p:nvPr>
        </p:nvSpPr>
        <p:spPr>
          <a:xfrm>
            <a:off x="1075767" y="1188637"/>
            <a:ext cx="2988234" cy="4480726"/>
          </a:xfrm>
        </p:spPr>
        <p:txBody>
          <a:bodyPr>
            <a:normAutofit/>
          </a:bodyPr>
          <a:lstStyle/>
          <a:p>
            <a:pPr algn="r"/>
            <a:r>
              <a:rPr lang="en-US" sz="5100"/>
              <a:t>Module 5: Factory Access Control System</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18ED4C-F4E0-EF12-B72B-A982F5AD11A4}"/>
              </a:ext>
            </a:extLst>
          </p:cNvPr>
          <p:cNvSpPr>
            <a:spLocks noGrp="1"/>
          </p:cNvSpPr>
          <p:nvPr>
            <p:ph idx="1"/>
          </p:nvPr>
        </p:nvSpPr>
        <p:spPr>
          <a:xfrm>
            <a:off x="5255260" y="1648870"/>
            <a:ext cx="4702848" cy="3560260"/>
          </a:xfrm>
        </p:spPr>
        <p:txBody>
          <a:bodyPr anchor="ctr">
            <a:normAutofit/>
          </a:bodyPr>
          <a:lstStyle/>
          <a:p>
            <a:r>
              <a:rPr lang="en-US" sz="2400"/>
              <a:t>Design and Implement a Keypad-Based Password Entry System for Secure User Authentication, Allowing Customizable Password Length, User Input, and Verification Against a Stored Password to Grant or Deny Access</a:t>
            </a:r>
          </a:p>
          <a:p>
            <a:endParaRPr lang="en-US" sz="2400"/>
          </a:p>
        </p:txBody>
      </p:sp>
    </p:spTree>
    <p:extLst>
      <p:ext uri="{BB962C8B-B14F-4D97-AF65-F5344CB8AC3E}">
        <p14:creationId xmlns:p14="http://schemas.microsoft.com/office/powerpoint/2010/main" val="302161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9ACEED0A-C58B-6F2C-3B00-D0085BA916F5}"/>
              </a:ext>
            </a:extLst>
          </p:cNvPr>
          <p:cNvPicPr>
            <a:picLocks noGrp="1" noChangeAspect="1"/>
          </p:cNvPicPr>
          <p:nvPr>
            <p:ph idx="1"/>
          </p:nvPr>
        </p:nvPicPr>
        <p:blipFill>
          <a:blip r:embed="rId2"/>
          <a:stretch>
            <a:fillRect/>
          </a:stretch>
        </p:blipFill>
        <p:spPr>
          <a:xfrm>
            <a:off x="621675" y="1631567"/>
            <a:ext cx="6589537" cy="3591297"/>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654D5-7CFC-D182-3F16-3B08C175D952}"/>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kern="1200">
                <a:solidFill>
                  <a:schemeClr val="tx1"/>
                </a:solidFill>
                <a:latin typeface="+mj-lt"/>
                <a:ea typeface="+mj-ea"/>
                <a:cs typeface="+mj-cs"/>
              </a:rPr>
              <a:t>A picture of the completed circuit with keypad </a:t>
            </a:r>
          </a:p>
        </p:txBody>
      </p:sp>
    </p:spTree>
    <p:extLst>
      <p:ext uri="{BB962C8B-B14F-4D97-AF65-F5344CB8AC3E}">
        <p14:creationId xmlns:p14="http://schemas.microsoft.com/office/powerpoint/2010/main" val="190747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a:extLst>
              <a:ext uri="{FF2B5EF4-FFF2-40B4-BE49-F238E27FC236}">
                <a16:creationId xmlns:a16="http://schemas.microsoft.com/office/drawing/2014/main" id="{0AF01103-B09C-A55F-4F50-DE64FF85A2E9}"/>
              </a:ext>
            </a:extLst>
          </p:cNvPr>
          <p:cNvPicPr>
            <a:picLocks noGrp="1" noChangeAspect="1"/>
          </p:cNvPicPr>
          <p:nvPr>
            <p:ph idx="1"/>
          </p:nvPr>
        </p:nvPicPr>
        <p:blipFill>
          <a:blip r:embed="rId2"/>
          <a:stretch>
            <a:fillRect/>
          </a:stretch>
        </p:blipFill>
        <p:spPr>
          <a:xfrm>
            <a:off x="621675" y="1870438"/>
            <a:ext cx="6589537" cy="3113555"/>
          </a:xfrm>
          <a:prstGeom prst="rect">
            <a:avLst/>
          </a:prstGeom>
        </p:spPr>
      </p:pic>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D47AF-2162-AB89-2858-B980AD6DA9EE}"/>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Picture of red Led on showing access is denied when the wrong password is input</a:t>
            </a:r>
          </a:p>
        </p:txBody>
      </p:sp>
    </p:spTree>
    <p:extLst>
      <p:ext uri="{BB962C8B-B14F-4D97-AF65-F5344CB8AC3E}">
        <p14:creationId xmlns:p14="http://schemas.microsoft.com/office/powerpoint/2010/main" val="42585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1BDE0-21E9-9DB5-F5E6-67A8B40F9641}"/>
              </a:ext>
            </a:extLst>
          </p:cNvPr>
          <p:cNvSpPr>
            <a:spLocks noGrp="1"/>
          </p:cNvSpPr>
          <p:nvPr>
            <p:ph type="title"/>
          </p:nvPr>
        </p:nvSpPr>
        <p:spPr>
          <a:xfrm>
            <a:off x="1075767" y="1188637"/>
            <a:ext cx="2988234" cy="4480726"/>
          </a:xfrm>
        </p:spPr>
        <p:txBody>
          <a:bodyPr>
            <a:normAutofit/>
          </a:bodyPr>
          <a:lstStyle/>
          <a:p>
            <a:pPr algn="r"/>
            <a:r>
              <a:rPr lang="en-US" sz="4100"/>
              <a:t>Module 1: Introduction to Tinkercad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6D7C4C-8A4C-AC93-6CC7-9225320CA995}"/>
              </a:ext>
            </a:extLst>
          </p:cNvPr>
          <p:cNvSpPr>
            <a:spLocks noGrp="1"/>
          </p:cNvSpPr>
          <p:nvPr>
            <p:ph idx="1"/>
          </p:nvPr>
        </p:nvSpPr>
        <p:spPr>
          <a:xfrm>
            <a:off x="5255260" y="1648870"/>
            <a:ext cx="4702848" cy="3560260"/>
          </a:xfrm>
        </p:spPr>
        <p:txBody>
          <a:bodyPr anchor="ctr">
            <a:normAutofit/>
          </a:bodyPr>
          <a:lstStyle/>
          <a:p>
            <a:r>
              <a:rPr lang="en-US" sz="2400"/>
              <a:t>Tinkercad is used for rapid prototyping, a process that lets us quickly build and modify components to test different options for a project or product. We will use this prototyping method to learn how to create simple electronic circuits for the Industrial Internet of Things (IIoT) ecosystem.</a:t>
            </a:r>
          </a:p>
          <a:p>
            <a:endParaRPr lang="en-US" sz="2400"/>
          </a:p>
        </p:txBody>
      </p:sp>
    </p:spTree>
    <p:extLst>
      <p:ext uri="{BB962C8B-B14F-4D97-AF65-F5344CB8AC3E}">
        <p14:creationId xmlns:p14="http://schemas.microsoft.com/office/powerpoint/2010/main" val="246633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4E572B6-946E-636D-6372-E941BD0B324E}"/>
              </a:ext>
            </a:extLst>
          </p:cNvPr>
          <p:cNvPicPr>
            <a:picLocks noGrp="1" noChangeAspect="1"/>
          </p:cNvPicPr>
          <p:nvPr>
            <p:ph idx="1"/>
          </p:nvPr>
        </p:nvPicPr>
        <p:blipFill>
          <a:blip r:embed="rId2"/>
          <a:stretch>
            <a:fillRect/>
          </a:stretch>
        </p:blipFill>
        <p:spPr>
          <a:xfrm>
            <a:off x="621675" y="1870438"/>
            <a:ext cx="6589537" cy="3113555"/>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818F4-22C1-B70C-F8C8-92B20C18D1FE}"/>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kern="1200">
                <a:solidFill>
                  <a:schemeClr val="tx1"/>
                </a:solidFill>
                <a:latin typeface="+mj-lt"/>
                <a:ea typeface="+mj-ea"/>
                <a:cs typeface="+mj-cs"/>
              </a:rPr>
              <a:t>Screenshot of access granted with  green LED on and serial monitor </a:t>
            </a:r>
          </a:p>
        </p:txBody>
      </p:sp>
    </p:spTree>
    <p:extLst>
      <p:ext uri="{BB962C8B-B14F-4D97-AF65-F5344CB8AC3E}">
        <p14:creationId xmlns:p14="http://schemas.microsoft.com/office/powerpoint/2010/main" val="409317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F9DCE-6E3A-0AC0-7251-4B3F3A7A3C1D}"/>
              </a:ext>
            </a:extLst>
          </p:cNvPr>
          <p:cNvSpPr>
            <a:spLocks noGrp="1"/>
          </p:cNvSpPr>
          <p:nvPr>
            <p:ph type="title"/>
          </p:nvPr>
        </p:nvSpPr>
        <p:spPr>
          <a:xfrm>
            <a:off x="1075767" y="1188637"/>
            <a:ext cx="2988234" cy="4480726"/>
          </a:xfrm>
        </p:spPr>
        <p:txBody>
          <a:bodyPr>
            <a:normAutofit/>
          </a:bodyPr>
          <a:lstStyle/>
          <a:p>
            <a:pPr algn="r"/>
            <a:r>
              <a:rPr lang="en-US" sz="3600"/>
              <a:t>Module 6: IOT environmental Monitoring system</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EB6865-DEF6-B85F-7E2B-043FD4D238C8}"/>
              </a:ext>
            </a:extLst>
          </p:cNvPr>
          <p:cNvSpPr>
            <a:spLocks noGrp="1"/>
          </p:cNvSpPr>
          <p:nvPr>
            <p:ph idx="1"/>
          </p:nvPr>
        </p:nvSpPr>
        <p:spPr>
          <a:xfrm>
            <a:off x="5255260" y="1648870"/>
            <a:ext cx="4702848" cy="3560260"/>
          </a:xfrm>
        </p:spPr>
        <p:txBody>
          <a:bodyPr anchor="ctr">
            <a:normAutofit/>
          </a:bodyPr>
          <a:lstStyle/>
          <a:p>
            <a:r>
              <a:rPr lang="en-US" sz="2400"/>
              <a:t>This IoT system monitors temperature and gas sensors in real time, displaying data locally and online via MATLAB and the ThingSpeak IoT platform. It uses an LED to indicate temperature levels and an alarm to detect smoke levels.</a:t>
            </a:r>
          </a:p>
          <a:p>
            <a:endParaRPr lang="en-US" sz="2400"/>
          </a:p>
        </p:txBody>
      </p:sp>
    </p:spTree>
    <p:extLst>
      <p:ext uri="{BB962C8B-B14F-4D97-AF65-F5344CB8AC3E}">
        <p14:creationId xmlns:p14="http://schemas.microsoft.com/office/powerpoint/2010/main" val="207617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EBDA230-0BC7-4D93-E00A-0D55639B2E24}"/>
              </a:ext>
            </a:extLst>
          </p:cNvPr>
          <p:cNvPicPr>
            <a:picLocks noGrp="1" noChangeAspect="1"/>
          </p:cNvPicPr>
          <p:nvPr>
            <p:ph idx="1"/>
          </p:nvPr>
        </p:nvPicPr>
        <p:blipFill>
          <a:blip r:embed="rId2"/>
          <a:stretch>
            <a:fillRect/>
          </a:stretch>
        </p:blipFill>
        <p:spPr>
          <a:xfrm>
            <a:off x="621675" y="1606856"/>
            <a:ext cx="6589537" cy="364071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5C586-D8BC-D704-0CE6-AB02EC1C183C}"/>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kern="1200">
                <a:solidFill>
                  <a:schemeClr val="tx1"/>
                </a:solidFill>
                <a:latin typeface="+mj-lt"/>
                <a:ea typeface="+mj-ea"/>
                <a:cs typeface="+mj-cs"/>
              </a:rPr>
              <a:t>A screenshot of the completed circuit in Tinkercad</a:t>
            </a:r>
          </a:p>
        </p:txBody>
      </p:sp>
    </p:spTree>
    <p:extLst>
      <p:ext uri="{BB962C8B-B14F-4D97-AF65-F5344CB8AC3E}">
        <p14:creationId xmlns:p14="http://schemas.microsoft.com/office/powerpoint/2010/main" val="349381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CCBB7F9-3DAA-FF68-5BC1-E1F12D5B3B73}"/>
              </a:ext>
            </a:extLst>
          </p:cNvPr>
          <p:cNvPicPr>
            <a:picLocks noGrp="1" noChangeAspect="1"/>
          </p:cNvPicPr>
          <p:nvPr>
            <p:ph idx="1"/>
          </p:nvPr>
        </p:nvPicPr>
        <p:blipFill>
          <a:blip r:embed="rId2"/>
          <a:stretch>
            <a:fillRect/>
          </a:stretch>
        </p:blipFill>
        <p:spPr>
          <a:xfrm>
            <a:off x="621675" y="692559"/>
            <a:ext cx="6589537" cy="5469314"/>
          </a:xfrm>
          <a:prstGeom prst="rect">
            <a:avLst/>
          </a:prstGeom>
        </p:spPr>
      </p:pic>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18F79-48A6-1E06-7638-B033A5BE804C}"/>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TinkerCad visual of the completed assemply with GAS over the sensor</a:t>
            </a:r>
          </a:p>
        </p:txBody>
      </p:sp>
    </p:spTree>
    <p:extLst>
      <p:ext uri="{BB962C8B-B14F-4D97-AF65-F5344CB8AC3E}">
        <p14:creationId xmlns:p14="http://schemas.microsoft.com/office/powerpoint/2010/main" val="73860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654A8EBB-A5C1-1459-54EE-F2D4AF5B1F72}"/>
              </a:ext>
            </a:extLst>
          </p:cNvPr>
          <p:cNvPicPr>
            <a:picLocks noGrp="1" noChangeAspect="1"/>
          </p:cNvPicPr>
          <p:nvPr>
            <p:ph idx="1"/>
          </p:nvPr>
        </p:nvPicPr>
        <p:blipFill>
          <a:blip r:embed="rId2"/>
          <a:stretch>
            <a:fillRect/>
          </a:stretch>
        </p:blipFill>
        <p:spPr>
          <a:xfrm>
            <a:off x="621675" y="1244432"/>
            <a:ext cx="6589537" cy="4365567"/>
          </a:xfrm>
          <a:prstGeom prst="rect">
            <a:avLst/>
          </a:prstGeom>
        </p:spPr>
      </p:pic>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78C4B-5934-0728-48CD-2C98A4D7D92F}"/>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Visual representation of Thingspeak LEDS on showing both the temperature and gas levels</a:t>
            </a:r>
          </a:p>
        </p:txBody>
      </p:sp>
    </p:spTree>
    <p:extLst>
      <p:ext uri="{BB962C8B-B14F-4D97-AF65-F5344CB8AC3E}">
        <p14:creationId xmlns:p14="http://schemas.microsoft.com/office/powerpoint/2010/main" val="1157049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F8F7951-7F6A-15C4-7698-C7F6681EA04A}"/>
              </a:ext>
            </a:extLst>
          </p:cNvPr>
          <p:cNvPicPr>
            <a:picLocks noGrp="1" noChangeAspect="1"/>
          </p:cNvPicPr>
          <p:nvPr>
            <p:ph idx="1"/>
          </p:nvPr>
        </p:nvPicPr>
        <p:blipFill>
          <a:blip r:embed="rId2"/>
          <a:stretch>
            <a:fillRect/>
          </a:stretch>
        </p:blipFill>
        <p:spPr>
          <a:xfrm>
            <a:off x="621675" y="1219721"/>
            <a:ext cx="6589537" cy="441498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2B774-9285-E22C-5F4C-B6843FCC6589}"/>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2900" kern="1200">
                <a:solidFill>
                  <a:schemeClr val="tx1"/>
                </a:solidFill>
                <a:latin typeface="+mj-lt"/>
                <a:ea typeface="+mj-ea"/>
                <a:cs typeface="+mj-cs"/>
              </a:rPr>
              <a:t>Visual representation of Thing speak LEDs off showing the gas and Temperature sensors </a:t>
            </a:r>
          </a:p>
        </p:txBody>
      </p:sp>
    </p:spTree>
    <p:extLst>
      <p:ext uri="{BB962C8B-B14F-4D97-AF65-F5344CB8AC3E}">
        <p14:creationId xmlns:p14="http://schemas.microsoft.com/office/powerpoint/2010/main" val="212158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EF1BE48-973D-31FC-02EE-5BE7C80EBA67}"/>
              </a:ext>
            </a:extLst>
          </p:cNvPr>
          <p:cNvPicPr>
            <a:picLocks noGrp="1" noChangeAspect="1"/>
          </p:cNvPicPr>
          <p:nvPr>
            <p:ph idx="1"/>
          </p:nvPr>
        </p:nvPicPr>
        <p:blipFill>
          <a:blip r:embed="rId2"/>
          <a:stretch>
            <a:fillRect/>
          </a:stretch>
        </p:blipFill>
        <p:spPr>
          <a:xfrm>
            <a:off x="847563" y="623275"/>
            <a:ext cx="6137760" cy="5607882"/>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634F7-1E28-EB11-3661-3BDDE707C548}"/>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500" kern="1200">
                <a:solidFill>
                  <a:schemeClr val="tx1"/>
                </a:solidFill>
                <a:latin typeface="+mj-lt"/>
                <a:ea typeface="+mj-ea"/>
                <a:cs typeface="+mj-cs"/>
              </a:rPr>
              <a:t>MATLAB data charted for visual clarity</a:t>
            </a:r>
          </a:p>
        </p:txBody>
      </p:sp>
    </p:spTree>
    <p:extLst>
      <p:ext uri="{BB962C8B-B14F-4D97-AF65-F5344CB8AC3E}">
        <p14:creationId xmlns:p14="http://schemas.microsoft.com/office/powerpoint/2010/main" val="3454772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C18677-576E-1AFA-0ADD-BE8EDDF7D1AF}"/>
              </a:ext>
            </a:extLst>
          </p:cNvPr>
          <p:cNvPicPr>
            <a:picLocks noChangeAspect="1"/>
          </p:cNvPicPr>
          <p:nvPr/>
        </p:nvPicPr>
        <p:blipFill>
          <a:blip r:embed="rId2">
            <a:duotone>
              <a:schemeClr val="bg2">
                <a:shade val="45000"/>
                <a:satMod val="135000"/>
              </a:schemeClr>
              <a:prstClr val="white"/>
            </a:duotone>
          </a:blip>
          <a:srcRect t="12153" b="3578"/>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9352304-DD3D-8C0E-3D1F-FD1AFA6EEC3A}"/>
              </a:ext>
            </a:extLst>
          </p:cNvPr>
          <p:cNvGraphicFramePr>
            <a:graphicFrameLocks noGrp="1"/>
          </p:cNvGraphicFramePr>
          <p:nvPr>
            <p:ph idx="1"/>
            <p:extLst>
              <p:ext uri="{D42A27DB-BD31-4B8C-83A1-F6EECF244321}">
                <p14:modId xmlns:p14="http://schemas.microsoft.com/office/powerpoint/2010/main" val="20414266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98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31339-DE97-F657-B1A9-E9DDA520137B}"/>
              </a:ext>
            </a:extLst>
          </p:cNvPr>
          <p:cNvSpPr>
            <a:spLocks noGrp="1"/>
          </p:cNvSpPr>
          <p:nvPr>
            <p:ph type="title"/>
          </p:nvPr>
        </p:nvSpPr>
        <p:spPr>
          <a:xfrm>
            <a:off x="1075767" y="1188637"/>
            <a:ext cx="2988234" cy="4480726"/>
          </a:xfrm>
        </p:spPr>
        <p:txBody>
          <a:bodyPr>
            <a:normAutofit/>
          </a:bodyPr>
          <a:lstStyle/>
          <a:p>
            <a:pPr algn="r"/>
            <a:r>
              <a:rPr lang="en-US" sz="4600"/>
              <a:t>References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3F7E4A-DA73-8571-5225-67DE804D61A6}"/>
              </a:ext>
            </a:extLst>
          </p:cNvPr>
          <p:cNvSpPr>
            <a:spLocks noGrp="1"/>
          </p:cNvSpPr>
          <p:nvPr>
            <p:ph idx="1"/>
          </p:nvPr>
        </p:nvSpPr>
        <p:spPr>
          <a:xfrm>
            <a:off x="5255260" y="1648870"/>
            <a:ext cx="4702848" cy="3560260"/>
          </a:xfrm>
        </p:spPr>
        <p:txBody>
          <a:bodyPr anchor="ctr">
            <a:normAutofit/>
          </a:bodyPr>
          <a:lstStyle/>
          <a:p>
            <a:r>
              <a:rPr lang="en-US" sz="2400"/>
              <a:t>Veneri,G., &amp; Capasso, A (2018). Hands-on industrial Internet of Things. Pactk Publishing</a:t>
            </a:r>
          </a:p>
          <a:p>
            <a:endParaRPr lang="en-US" sz="2400"/>
          </a:p>
          <a:p>
            <a:endParaRPr lang="en-US" sz="2400"/>
          </a:p>
        </p:txBody>
      </p:sp>
    </p:spTree>
    <p:extLst>
      <p:ext uri="{BB962C8B-B14F-4D97-AF65-F5344CB8AC3E}">
        <p14:creationId xmlns:p14="http://schemas.microsoft.com/office/powerpoint/2010/main" val="286358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46EA616-9C4C-C468-D41F-A38FEAD97455}"/>
              </a:ext>
            </a:extLst>
          </p:cNvPr>
          <p:cNvPicPr>
            <a:picLocks noGrp="1" noChangeAspect="1"/>
          </p:cNvPicPr>
          <p:nvPr>
            <p:ph idx="1"/>
          </p:nvPr>
        </p:nvPicPr>
        <p:blipFill>
          <a:blip r:embed="rId2"/>
          <a:stretch>
            <a:fillRect/>
          </a:stretch>
        </p:blipFill>
        <p:spPr>
          <a:xfrm>
            <a:off x="621675" y="1442118"/>
            <a:ext cx="6589537" cy="3970195"/>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FA417-C3E4-E598-6830-EF2D3116A8D9}"/>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Exploring TinkerCad and a picture of a base circuit using an LED and Arduino </a:t>
            </a:r>
          </a:p>
        </p:txBody>
      </p:sp>
    </p:spTree>
    <p:extLst>
      <p:ext uri="{BB962C8B-B14F-4D97-AF65-F5344CB8AC3E}">
        <p14:creationId xmlns:p14="http://schemas.microsoft.com/office/powerpoint/2010/main" val="256554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F774CD2-7F13-EB8B-76D3-571BD0D2317A}"/>
              </a:ext>
            </a:extLst>
          </p:cNvPr>
          <p:cNvPicPr>
            <a:picLocks noGrp="1" noChangeAspect="1"/>
          </p:cNvPicPr>
          <p:nvPr>
            <p:ph idx="1"/>
          </p:nvPr>
        </p:nvPicPr>
        <p:blipFill>
          <a:blip r:embed="rId2"/>
          <a:stretch>
            <a:fillRect/>
          </a:stretch>
        </p:blipFill>
        <p:spPr>
          <a:xfrm>
            <a:off x="621675" y="1829253"/>
            <a:ext cx="6589537" cy="3195925"/>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D11B1-F274-EE62-F798-45F3ECB17428}"/>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A picture of the running circuit with the LED on and serial monitor</a:t>
            </a:r>
          </a:p>
        </p:txBody>
      </p:sp>
    </p:spTree>
    <p:extLst>
      <p:ext uri="{BB962C8B-B14F-4D97-AF65-F5344CB8AC3E}">
        <p14:creationId xmlns:p14="http://schemas.microsoft.com/office/powerpoint/2010/main" val="386484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F047E-5370-298E-0407-94779415E81C}"/>
              </a:ext>
            </a:extLst>
          </p:cNvPr>
          <p:cNvSpPr>
            <a:spLocks noGrp="1"/>
          </p:cNvSpPr>
          <p:nvPr>
            <p:ph type="title"/>
          </p:nvPr>
        </p:nvSpPr>
        <p:spPr>
          <a:xfrm>
            <a:off x="1006900" y="1188637"/>
            <a:ext cx="3141430" cy="4480726"/>
          </a:xfrm>
        </p:spPr>
        <p:txBody>
          <a:bodyPr>
            <a:normAutofit/>
          </a:bodyPr>
          <a:lstStyle/>
          <a:p>
            <a:pPr algn="r"/>
            <a:r>
              <a:rPr lang="en-US" sz="4100"/>
              <a:t>Module 2: Setting up Thingspeak Environment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C56283-C8EE-C4AA-0C25-BE34D8C5A295}"/>
              </a:ext>
            </a:extLst>
          </p:cNvPr>
          <p:cNvSpPr>
            <a:spLocks noGrp="1"/>
          </p:cNvSpPr>
          <p:nvPr>
            <p:ph idx="1"/>
          </p:nvPr>
        </p:nvSpPr>
        <p:spPr>
          <a:xfrm>
            <a:off x="5138928" y="1338729"/>
            <a:ext cx="4795584" cy="4180542"/>
          </a:xfrm>
        </p:spPr>
        <p:txBody>
          <a:bodyPr anchor="ctr">
            <a:normAutofit/>
          </a:bodyPr>
          <a:lstStyle/>
          <a:p>
            <a:r>
              <a:rPr lang="en-US" sz="2400"/>
              <a:t>ThingSpeak enables real-time data visualization from connected devices and supports MATLAB® code execution for online data analysis and processing. It is commonly used for prototyping and developing proof-of-concept IoT systems that require advanced analytics.</a:t>
            </a:r>
          </a:p>
          <a:p>
            <a:endParaRPr lang="en-US" sz="2400"/>
          </a:p>
        </p:txBody>
      </p:sp>
    </p:spTree>
    <p:extLst>
      <p:ext uri="{BB962C8B-B14F-4D97-AF65-F5344CB8AC3E}">
        <p14:creationId xmlns:p14="http://schemas.microsoft.com/office/powerpoint/2010/main" val="139011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C36C2AE-8617-9E42-192B-BFCAB6D772A2}"/>
              </a:ext>
            </a:extLst>
          </p:cNvPr>
          <p:cNvPicPr>
            <a:picLocks noGrp="1" noChangeAspect="1"/>
          </p:cNvPicPr>
          <p:nvPr>
            <p:ph idx="1"/>
          </p:nvPr>
        </p:nvPicPr>
        <p:blipFill>
          <a:blip r:embed="rId2"/>
          <a:stretch>
            <a:fillRect/>
          </a:stretch>
        </p:blipFill>
        <p:spPr>
          <a:xfrm>
            <a:off x="621675" y="1458592"/>
            <a:ext cx="6589537" cy="3937248"/>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B7C3E-4D15-6DAC-0501-75AB65100962}"/>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000" kern="1200">
                <a:solidFill>
                  <a:schemeClr val="tx1"/>
                </a:solidFill>
                <a:latin typeface="+mj-lt"/>
                <a:ea typeface="+mj-ea"/>
                <a:cs typeface="+mj-cs"/>
              </a:rPr>
              <a:t>A picture of the ThingSpeak Dashboard</a:t>
            </a:r>
          </a:p>
        </p:txBody>
      </p:sp>
    </p:spTree>
    <p:extLst>
      <p:ext uri="{BB962C8B-B14F-4D97-AF65-F5344CB8AC3E}">
        <p14:creationId xmlns:p14="http://schemas.microsoft.com/office/powerpoint/2010/main" val="98664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D4EF3-2703-3853-27E5-FD7306206112}"/>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5600"/>
              <a:t>A picture of the widget lamp and a numerical Counter</a:t>
            </a:r>
          </a:p>
        </p:txBody>
      </p:sp>
      <p:pic>
        <p:nvPicPr>
          <p:cNvPr id="8" name="Content Placeholder 3">
            <a:extLst>
              <a:ext uri="{FF2B5EF4-FFF2-40B4-BE49-F238E27FC236}">
                <a16:creationId xmlns:a16="http://schemas.microsoft.com/office/drawing/2014/main" id="{C4F6DF2F-D60C-A6DA-10C8-C3BC182D33B4}"/>
              </a:ext>
            </a:extLst>
          </p:cNvPr>
          <p:cNvPicPr>
            <a:picLocks noChangeAspect="1"/>
          </p:cNvPicPr>
          <p:nvPr/>
        </p:nvPicPr>
        <p:blipFill>
          <a:blip r:embed="rId2"/>
          <a:stretch>
            <a:fillRect/>
          </a:stretch>
        </p:blipFill>
        <p:spPr>
          <a:xfrm>
            <a:off x="1296558" y="1354809"/>
            <a:ext cx="3510140" cy="1816497"/>
          </a:xfrm>
          <a:prstGeom prst="rect">
            <a:avLst/>
          </a:prstGeom>
        </p:spPr>
      </p:pic>
      <p:pic>
        <p:nvPicPr>
          <p:cNvPr id="7" name="Content Placeholder 3">
            <a:extLst>
              <a:ext uri="{FF2B5EF4-FFF2-40B4-BE49-F238E27FC236}">
                <a16:creationId xmlns:a16="http://schemas.microsoft.com/office/drawing/2014/main" id="{6EC403EB-8B87-FEB3-AA8A-167AFDDEC050}"/>
              </a:ext>
            </a:extLst>
          </p:cNvPr>
          <p:cNvPicPr>
            <a:picLocks noGrp="1" noChangeAspect="1"/>
          </p:cNvPicPr>
          <p:nvPr>
            <p:ph sz="half" idx="1"/>
          </p:nvPr>
        </p:nvPicPr>
        <p:blipFill>
          <a:blip r:embed="rId3"/>
          <a:stretch>
            <a:fillRect/>
          </a:stretch>
        </p:blipFill>
        <p:spPr>
          <a:xfrm>
            <a:off x="1598052" y="3581108"/>
            <a:ext cx="2908952" cy="1992632"/>
          </a:xfrm>
          <a:prstGeom prst="rect">
            <a:avLst/>
          </a:prstGeom>
        </p:spPr>
      </p:pic>
    </p:spTree>
    <p:extLst>
      <p:ext uri="{BB962C8B-B14F-4D97-AF65-F5344CB8AC3E}">
        <p14:creationId xmlns:p14="http://schemas.microsoft.com/office/powerpoint/2010/main" val="277562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AD1BD-2E87-EC06-731B-05B824EC355C}"/>
              </a:ext>
            </a:extLst>
          </p:cNvPr>
          <p:cNvSpPr>
            <a:spLocks noGrp="1"/>
          </p:cNvSpPr>
          <p:nvPr>
            <p:ph type="title"/>
          </p:nvPr>
        </p:nvSpPr>
        <p:spPr>
          <a:xfrm>
            <a:off x="1006900" y="1188637"/>
            <a:ext cx="3141430" cy="4480726"/>
          </a:xfrm>
        </p:spPr>
        <p:txBody>
          <a:bodyPr>
            <a:normAutofit/>
          </a:bodyPr>
          <a:lstStyle/>
          <a:p>
            <a:pPr algn="r"/>
            <a:r>
              <a:rPr lang="en-US" sz="5100"/>
              <a:t>Module 3(4): IOT Flood Monitoring system</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4D91A5-F93C-7D57-A453-9EBA2F214F34}"/>
              </a:ext>
            </a:extLst>
          </p:cNvPr>
          <p:cNvSpPr>
            <a:spLocks noGrp="1"/>
          </p:cNvSpPr>
          <p:nvPr>
            <p:ph idx="1"/>
          </p:nvPr>
        </p:nvSpPr>
        <p:spPr>
          <a:xfrm>
            <a:off x="5138928" y="1338729"/>
            <a:ext cx="4795584" cy="4180542"/>
          </a:xfrm>
        </p:spPr>
        <p:txBody>
          <a:bodyPr anchor="ctr">
            <a:normAutofit/>
          </a:bodyPr>
          <a:lstStyle/>
          <a:p>
            <a:r>
              <a:rPr lang="en-US" sz="2200"/>
              <a:t>This project is divided into two parts. Part 1 involves designing a Flood Monitoring System using Tinkercad to collect data, triggering a red light during a flood and a green light when no flood is detected. In Part 2, MATLAB will be used to process the data collected from Part 1 and transmit it to ThingSpeak for global access, monitoring, and analysis. ThingSpeak will also enable data visualization, analysis, and trigger alerts for flood warnings.</a:t>
            </a:r>
          </a:p>
          <a:p>
            <a:endParaRPr lang="en-US" sz="2200"/>
          </a:p>
        </p:txBody>
      </p:sp>
    </p:spTree>
    <p:extLst>
      <p:ext uri="{BB962C8B-B14F-4D97-AF65-F5344CB8AC3E}">
        <p14:creationId xmlns:p14="http://schemas.microsoft.com/office/powerpoint/2010/main" val="250379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BFDDEA6-54CB-30D4-FF7F-411063B8EAB9}"/>
              </a:ext>
            </a:extLst>
          </p:cNvPr>
          <p:cNvPicPr>
            <a:picLocks noGrp="1" noChangeAspect="1"/>
          </p:cNvPicPr>
          <p:nvPr>
            <p:ph idx="1"/>
          </p:nvPr>
        </p:nvPicPr>
        <p:blipFill>
          <a:blip r:embed="rId2"/>
          <a:stretch>
            <a:fillRect/>
          </a:stretch>
        </p:blipFill>
        <p:spPr>
          <a:xfrm>
            <a:off x="621675" y="1573909"/>
            <a:ext cx="6589537" cy="3706614"/>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26338-6B51-94E8-99C1-49158ED83311}"/>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3400" kern="1200">
                <a:solidFill>
                  <a:schemeClr val="tx1"/>
                </a:solidFill>
                <a:latin typeface="+mj-lt"/>
                <a:ea typeface="+mj-ea"/>
                <a:cs typeface="+mj-cs"/>
              </a:rPr>
              <a:t>A picture of the circuit and with the code used to similate the assessment</a:t>
            </a:r>
          </a:p>
        </p:txBody>
      </p:sp>
    </p:spTree>
    <p:extLst>
      <p:ext uri="{BB962C8B-B14F-4D97-AF65-F5344CB8AC3E}">
        <p14:creationId xmlns:p14="http://schemas.microsoft.com/office/powerpoint/2010/main" val="383826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74FDB57299942805B63A60F141920" ma:contentTypeVersion="14" ma:contentTypeDescription="Create a new document." ma:contentTypeScope="" ma:versionID="943b9d49d18e9c7c669c5fd71b9c2c71">
  <xsd:schema xmlns:xsd="http://www.w3.org/2001/XMLSchema" xmlns:xs="http://www.w3.org/2001/XMLSchema" xmlns:p="http://schemas.microsoft.com/office/2006/metadata/properties" xmlns:ns2="794a0563-db6d-4bc1-b79b-8abd167644d6" xmlns:ns3="efe473e8-38f8-4710-8ed4-e60b4e776aef" targetNamespace="http://schemas.microsoft.com/office/2006/metadata/properties" ma:root="true" ma:fieldsID="a922dd471968ef2f4348897c494fa5d6" ns2:_="" ns3:_="">
    <xsd:import namespace="794a0563-db6d-4bc1-b79b-8abd167644d6"/>
    <xsd:import namespace="efe473e8-38f8-4710-8ed4-e60b4e776a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a0563-db6d-4bc1-b79b-8abd16764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5cdd9f8-ff4c-40e2-9d64-591863e83e3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e473e8-38f8-4710-8ed4-e60b4e776a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97cffc8-bd0b-410d-9f25-bd30a9ec65c0}" ma:internalName="TaxCatchAll" ma:showField="CatchAllData" ma:web="efe473e8-38f8-4710-8ed4-e60b4e776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4a0563-db6d-4bc1-b79b-8abd167644d6">
      <Terms xmlns="http://schemas.microsoft.com/office/infopath/2007/PartnerControls"/>
    </lcf76f155ced4ddcb4097134ff3c332f>
    <TaxCatchAll xmlns="efe473e8-38f8-4710-8ed4-e60b4e776aef" xsi:nil="true"/>
  </documentManagement>
</p:properties>
</file>

<file path=customXml/itemProps1.xml><?xml version="1.0" encoding="utf-8"?>
<ds:datastoreItem xmlns:ds="http://schemas.openxmlformats.org/officeDocument/2006/customXml" ds:itemID="{69E5D42F-956B-43AC-812B-07F823A04B9C}">
  <ds:schemaRefs>
    <ds:schemaRef ds:uri="http://schemas.microsoft.com/sharepoint/v3/contenttype/forms"/>
  </ds:schemaRefs>
</ds:datastoreItem>
</file>

<file path=customXml/itemProps2.xml><?xml version="1.0" encoding="utf-8"?>
<ds:datastoreItem xmlns:ds="http://schemas.openxmlformats.org/officeDocument/2006/customXml" ds:itemID="{6A85CA86-3346-4097-89F3-E0AEC0AF2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4a0563-db6d-4bc1-b79b-8abd167644d6"/>
    <ds:schemaRef ds:uri="efe473e8-38f8-4710-8ed4-e60b4e776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634C5B-5097-488D-A49D-C2A4FC303F4F}">
  <ds:schemaRefs>
    <ds:schemaRef ds:uri="http://purl.org/dc/terms/"/>
    <ds:schemaRef ds:uri="f681fcbd-d5a2-4336-a092-82e7af704741"/>
    <ds:schemaRef ds:uri="c9140fa4-d231-4bf2-8e30-bda3cfa5fa06"/>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purl.org/dc/dcmitype/"/>
    <ds:schemaRef ds:uri="794a0563-db6d-4bc1-b79b-8abd167644d6"/>
    <ds:schemaRef ds:uri="efe473e8-38f8-4710-8ed4-e60b4e776aef"/>
  </ds:schemaRefs>
</ds:datastoreItem>
</file>

<file path=docProps/app.xml><?xml version="1.0" encoding="utf-8"?>
<Properties xmlns="http://schemas.openxmlformats.org/officeDocument/2006/extended-properties" xmlns:vt="http://schemas.openxmlformats.org/officeDocument/2006/docPropsVTypes">
  <TotalTime>4055</TotalTime>
  <Words>719</Words>
  <Application>Microsoft Office PowerPoint</Application>
  <PresentationFormat>Widescreen</PresentationFormat>
  <Paragraphs>43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ECT315 Final Project Material and Due date</vt:lpstr>
      <vt:lpstr>Module 1: Introduction to Tinkercad</vt:lpstr>
      <vt:lpstr>Exploring TinkerCad and a picture of a base circuit using an LED and Arduino </vt:lpstr>
      <vt:lpstr>A picture of the running circuit with the LED on and serial monitor</vt:lpstr>
      <vt:lpstr>Module 2: Setting up Thingspeak Environment</vt:lpstr>
      <vt:lpstr>A picture of the ThingSpeak Dashboard</vt:lpstr>
      <vt:lpstr>A picture of the widget lamp and a numerical Counter</vt:lpstr>
      <vt:lpstr>Module 3(4): IOT Flood Monitoring system</vt:lpstr>
      <vt:lpstr>A picture of the circuit and with the code used to similate the assessment</vt:lpstr>
      <vt:lpstr>A picture with both the Green and Red Led On signaling that a flood has occured</vt:lpstr>
      <vt:lpstr>A picture with the green LED on and the Red LED off signaling that the water has been filled without overflowing </vt:lpstr>
      <vt:lpstr>A picture with MATLAB with the collected data plots</vt:lpstr>
      <vt:lpstr>MATLAB plot generated</vt:lpstr>
      <vt:lpstr>A picture of TinkerCAD data assigned to MATLAB</vt:lpstr>
      <vt:lpstr>A picture of Thingspeak dashboard with the RED showing a flood warning</vt:lpstr>
      <vt:lpstr>A picture of ThingSpeak and the Collected data over a network showing no flood currently exist with a Greed LED</vt:lpstr>
      <vt:lpstr>Module 5: Factory Access Control System</vt:lpstr>
      <vt:lpstr>A picture of the completed circuit with keypad </vt:lpstr>
      <vt:lpstr>Picture of red Led on showing access is denied when the wrong password is input</vt:lpstr>
      <vt:lpstr>Screenshot of access granted with  green LED on and serial monitor </vt:lpstr>
      <vt:lpstr>Module 6: IOT environmental Monitoring system</vt:lpstr>
      <vt:lpstr>A screenshot of the completed circuit in Tinkercad</vt:lpstr>
      <vt:lpstr>TinkerCad visual of the completed assemply with GAS over the sensor</vt:lpstr>
      <vt:lpstr>Visual representation of Thingspeak LEDS on showing both the temperature and gas levels</vt:lpstr>
      <vt:lpstr>Visual representation of Thing speak LEDs off showing the gas and Temperature sensors </vt:lpstr>
      <vt:lpstr>MATLAB data charted for visual clarity</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Mason, Tavaughn</cp:lastModifiedBy>
  <cp:revision>45</cp:revision>
  <dcterms:created xsi:type="dcterms:W3CDTF">2018-12-20T22:43:36Z</dcterms:created>
  <dcterms:modified xsi:type="dcterms:W3CDTF">2025-10-25T23:10:00Z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0x01010036874FDB57299942805B63A60F141920</vt:lpwstr>
  </property>
</Properties>
</file>