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7" r:id="rId3"/>
    <p:sldId id="287" r:id="rId4"/>
    <p:sldId id="269" r:id="rId5"/>
    <p:sldId id="267" r:id="rId6"/>
    <p:sldId id="268" r:id="rId7"/>
    <p:sldId id="288" r:id="rId8"/>
    <p:sldId id="271" r:id="rId9"/>
    <p:sldId id="272" r:id="rId10"/>
    <p:sldId id="289" r:id="rId11"/>
    <p:sldId id="270" r:id="rId12"/>
    <p:sldId id="273" r:id="rId13"/>
    <p:sldId id="274" r:id="rId14"/>
    <p:sldId id="275" r:id="rId15"/>
    <p:sldId id="290" r:id="rId16"/>
    <p:sldId id="276" r:id="rId17"/>
    <p:sldId id="277" r:id="rId18"/>
    <p:sldId id="278" r:id="rId19"/>
    <p:sldId id="279" r:id="rId20"/>
    <p:sldId id="280" r:id="rId21"/>
    <p:sldId id="291" r:id="rId22"/>
    <p:sldId id="281" r:id="rId23"/>
    <p:sldId id="282" r:id="rId24"/>
    <p:sldId id="283" r:id="rId25"/>
    <p:sldId id="284" r:id="rId26"/>
    <p:sldId id="285" r:id="rId27"/>
    <p:sldId id="286" r:id="rId28"/>
    <p:sldId id="259" r:id="rId29"/>
    <p:sldId id="260" r:id="rId30"/>
    <p:sldId id="266" r:id="rId31"/>
    <p:sldId id="2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4660"/>
  </p:normalViewPr>
  <p:slideViewPr>
    <p:cSldViewPr snapToGrid="0">
      <p:cViewPr varScale="1">
        <p:scale>
          <a:sx n="111" d="100"/>
          <a:sy n="111" d="100"/>
        </p:scale>
        <p:origin x="4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on, Tavaughn" userId="63f8d931-b7e0-4229-b410-3dfab9ebb1b0" providerId="ADAL" clId="{670A7840-9364-41FA-AAB3-F6447F19450F}"/>
    <pc:docChg chg="modSld sldOrd">
      <pc:chgData name="Mason, Tavaughn" userId="63f8d931-b7e0-4229-b410-3dfab9ebb1b0" providerId="ADAL" clId="{670A7840-9364-41FA-AAB3-F6447F19450F}" dt="2024-06-16T19:48:02.868" v="28" actId="20577"/>
      <pc:docMkLst>
        <pc:docMk/>
      </pc:docMkLst>
      <pc:sldChg chg="modSp mod ord">
        <pc:chgData name="Mason, Tavaughn" userId="63f8d931-b7e0-4229-b410-3dfab9ebb1b0" providerId="ADAL" clId="{670A7840-9364-41FA-AAB3-F6447F19450F}" dt="2024-06-16T19:48:02.868" v="28" actId="20577"/>
        <pc:sldMkLst>
          <pc:docMk/>
          <pc:sldMk cId="1723286111" sldId="269"/>
        </pc:sldMkLst>
        <pc:spChg chg="mod">
          <ac:chgData name="Mason, Tavaughn" userId="63f8d931-b7e0-4229-b410-3dfab9ebb1b0" providerId="ADAL" clId="{670A7840-9364-41FA-AAB3-F6447F19450F}" dt="2024-06-16T19:48:02.868" v="28" actId="20577"/>
          <ac:spMkLst>
            <pc:docMk/>
            <pc:sldMk cId="1723286111" sldId="269"/>
            <ac:spMk id="4" creationId="{0071997A-64EE-0A4B-F58C-ED960572697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14ED-D7FA-3891-8A29-355B9BA1B1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9422A5-D3DB-9E7D-D792-BF0ADF6C5D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8DB85-A414-51AF-0592-A8A09237D258}"/>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5" name="Footer Placeholder 4">
            <a:extLst>
              <a:ext uri="{FF2B5EF4-FFF2-40B4-BE49-F238E27FC236}">
                <a16:creationId xmlns:a16="http://schemas.microsoft.com/office/drawing/2014/main" id="{5913B15B-ACB6-959D-7414-50A9BF1BD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2B510-D8A3-B745-0F52-E6F136BBEEB2}"/>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31183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3889-80F0-AE91-ECD9-18B273D904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CD93C-A236-7210-58A2-BB9DDC2F0A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11156-50EE-777E-75BB-C9F6DD7749F1}"/>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5" name="Footer Placeholder 4">
            <a:extLst>
              <a:ext uri="{FF2B5EF4-FFF2-40B4-BE49-F238E27FC236}">
                <a16:creationId xmlns:a16="http://schemas.microsoft.com/office/drawing/2014/main" id="{D3D4315E-F10D-006E-BF8A-10DB9EEBF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B351D-7407-FE08-7D52-92345E377B9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62351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FFA96A-4CCA-8C54-C20A-F011CCDEC5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C63F90-4BD8-AF48-F216-F6A135D5E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924BE-BA84-97B9-F09B-D9477F5B2B0C}"/>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5" name="Footer Placeholder 4">
            <a:extLst>
              <a:ext uri="{FF2B5EF4-FFF2-40B4-BE49-F238E27FC236}">
                <a16:creationId xmlns:a16="http://schemas.microsoft.com/office/drawing/2014/main" id="{C429BA1B-D69A-94E1-C236-2F5DA2C0C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53BB7-70A9-5E03-250E-53F9B177BA76}"/>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16272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C0F9-6173-0048-BAC2-521587C21D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C912-213F-E026-E9C7-9AA1B92784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C245B-A547-59AF-4FDD-361F824788AB}"/>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5" name="Footer Placeholder 4">
            <a:extLst>
              <a:ext uri="{FF2B5EF4-FFF2-40B4-BE49-F238E27FC236}">
                <a16:creationId xmlns:a16="http://schemas.microsoft.com/office/drawing/2014/main" id="{3FBDF1F2-B152-571E-739E-DD0F84EAF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E1D-5EE6-8926-77C5-79D9136349A3}"/>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2" name="Picture 11">
            <a:extLst>
              <a:ext uri="{FF2B5EF4-FFF2-40B4-BE49-F238E27FC236}">
                <a16:creationId xmlns:a16="http://schemas.microsoft.com/office/drawing/2014/main" id="{A03EC3F9-E9C4-C36E-8BE0-C8096AD8F176}"/>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3" name="Picture 12">
            <a:extLst>
              <a:ext uri="{FF2B5EF4-FFF2-40B4-BE49-F238E27FC236}">
                <a16:creationId xmlns:a16="http://schemas.microsoft.com/office/drawing/2014/main" id="{6686E048-9AA3-7AB6-C6BE-3E37F08FB970}"/>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4" name="Picture 13">
            <a:extLst>
              <a:ext uri="{FF2B5EF4-FFF2-40B4-BE49-F238E27FC236}">
                <a16:creationId xmlns:a16="http://schemas.microsoft.com/office/drawing/2014/main" id="{127C3486-7E4D-DC6D-F6C3-C5CEFCB9EE1C}"/>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5" name="Picture 14">
            <a:extLst>
              <a:ext uri="{FF2B5EF4-FFF2-40B4-BE49-F238E27FC236}">
                <a16:creationId xmlns:a16="http://schemas.microsoft.com/office/drawing/2014/main" id="{B9DEEC6F-7ED1-2256-EBD2-3AA91379B7BD}"/>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99723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B78D-F7FD-D49C-B832-E9DC548B8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ABDB23-EC4E-3CDD-4037-C5B57BD09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18ACF8-C977-FB0E-C851-D820C6292291}"/>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5" name="Footer Placeholder 4">
            <a:extLst>
              <a:ext uri="{FF2B5EF4-FFF2-40B4-BE49-F238E27FC236}">
                <a16:creationId xmlns:a16="http://schemas.microsoft.com/office/drawing/2014/main" id="{E50D6FB8-195D-81D0-C91F-14FC2A0BD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33178-35EC-86AA-BB59-E13DA16061F3}"/>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1" name="Picture 10">
            <a:extLst>
              <a:ext uri="{FF2B5EF4-FFF2-40B4-BE49-F238E27FC236}">
                <a16:creationId xmlns:a16="http://schemas.microsoft.com/office/drawing/2014/main" id="{96F49825-865E-05C7-6A34-1214FCDD8404}"/>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2" name="Picture 11">
            <a:extLst>
              <a:ext uri="{FF2B5EF4-FFF2-40B4-BE49-F238E27FC236}">
                <a16:creationId xmlns:a16="http://schemas.microsoft.com/office/drawing/2014/main" id="{97BE71B7-A555-8C4D-E1CA-A7FE457544E9}"/>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3" name="Picture 12">
            <a:extLst>
              <a:ext uri="{FF2B5EF4-FFF2-40B4-BE49-F238E27FC236}">
                <a16:creationId xmlns:a16="http://schemas.microsoft.com/office/drawing/2014/main" id="{513AA311-86E8-E182-1C7A-9A10AA7DAB13}"/>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4" name="Picture 13">
            <a:extLst>
              <a:ext uri="{FF2B5EF4-FFF2-40B4-BE49-F238E27FC236}">
                <a16:creationId xmlns:a16="http://schemas.microsoft.com/office/drawing/2014/main" id="{76B5B09E-4CAD-32CF-E76E-E1EA875C18FF}"/>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02197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6B97F-AB71-D6D4-CA91-E9CF9080B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776BAF-A0B6-D690-26F9-CFAB53C9D4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858F47-7E72-F393-DA68-8F185ECD63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D2463-A8A0-68DC-BFCE-1AF5DBF82F8F}"/>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6" name="Footer Placeholder 5">
            <a:extLst>
              <a:ext uri="{FF2B5EF4-FFF2-40B4-BE49-F238E27FC236}">
                <a16:creationId xmlns:a16="http://schemas.microsoft.com/office/drawing/2014/main" id="{A6985BD0-183E-8D3A-0D63-AA6A4953E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5C502-DB7E-8967-16A3-83B1AE29489F}"/>
              </a:ext>
            </a:extLst>
          </p:cNvPr>
          <p:cNvSpPr>
            <a:spLocks noGrp="1"/>
          </p:cNvSpPr>
          <p:nvPr>
            <p:ph type="sldNum" sz="quarter" idx="12"/>
          </p:nvPr>
        </p:nvSpPr>
        <p:spPr/>
        <p:txBody>
          <a:bodyPr/>
          <a:lstStyle/>
          <a:p>
            <a:fld id="{4CA0CAEE-55A8-4312-9570-158A20A69D04}" type="slidenum">
              <a:rPr lang="en-US" smtClean="0"/>
              <a:t>‹#›</a:t>
            </a:fld>
            <a:endParaRPr lang="en-US"/>
          </a:p>
        </p:txBody>
      </p:sp>
      <p:pic>
        <p:nvPicPr>
          <p:cNvPr id="12" name="Picture 11">
            <a:extLst>
              <a:ext uri="{FF2B5EF4-FFF2-40B4-BE49-F238E27FC236}">
                <a16:creationId xmlns:a16="http://schemas.microsoft.com/office/drawing/2014/main" id="{68AE7692-4318-B174-B95E-DC68574CC246}"/>
              </a:ext>
            </a:extLst>
          </p:cNvPr>
          <p:cNvPicPr>
            <a:picLocks noChangeAspect="1"/>
          </p:cNvPicPr>
          <p:nvPr userDrawn="1"/>
        </p:nvPicPr>
        <p:blipFill rotWithShape="1">
          <a:blip r:embed="rId2"/>
          <a:srcRect t="29518" b="29518"/>
          <a:stretch/>
        </p:blipFill>
        <p:spPr>
          <a:xfrm>
            <a:off x="97877" y="51512"/>
            <a:ext cx="2544380" cy="357352"/>
          </a:xfrm>
          <a:prstGeom prst="rect">
            <a:avLst/>
          </a:prstGeom>
        </p:spPr>
      </p:pic>
      <p:pic>
        <p:nvPicPr>
          <p:cNvPr id="13" name="Picture 12">
            <a:extLst>
              <a:ext uri="{FF2B5EF4-FFF2-40B4-BE49-F238E27FC236}">
                <a16:creationId xmlns:a16="http://schemas.microsoft.com/office/drawing/2014/main" id="{D9B26111-D7DE-D5EB-70F6-B127A29BA174}"/>
              </a:ext>
            </a:extLst>
          </p:cNvPr>
          <p:cNvPicPr>
            <a:picLocks noChangeAspect="1"/>
          </p:cNvPicPr>
          <p:nvPr userDrawn="1"/>
        </p:nvPicPr>
        <p:blipFill rotWithShape="1">
          <a:blip r:embed="rId2"/>
          <a:srcRect t="29518" b="29518"/>
          <a:stretch/>
        </p:blipFill>
        <p:spPr>
          <a:xfrm>
            <a:off x="97877" y="6492875"/>
            <a:ext cx="2544380" cy="357352"/>
          </a:xfrm>
          <a:prstGeom prst="rect">
            <a:avLst/>
          </a:prstGeom>
        </p:spPr>
      </p:pic>
      <p:pic>
        <p:nvPicPr>
          <p:cNvPr id="14" name="Picture 13">
            <a:extLst>
              <a:ext uri="{FF2B5EF4-FFF2-40B4-BE49-F238E27FC236}">
                <a16:creationId xmlns:a16="http://schemas.microsoft.com/office/drawing/2014/main" id="{BA43D959-8072-8FA2-26F1-437F12F9679C}"/>
              </a:ext>
            </a:extLst>
          </p:cNvPr>
          <p:cNvPicPr>
            <a:picLocks noChangeAspect="1"/>
          </p:cNvPicPr>
          <p:nvPr userDrawn="1"/>
        </p:nvPicPr>
        <p:blipFill rotWithShape="1">
          <a:blip r:embed="rId2"/>
          <a:srcRect t="29518" b="29518"/>
          <a:stretch/>
        </p:blipFill>
        <p:spPr>
          <a:xfrm>
            <a:off x="9457339" y="6449136"/>
            <a:ext cx="2544380" cy="357352"/>
          </a:xfrm>
          <a:prstGeom prst="rect">
            <a:avLst/>
          </a:prstGeom>
        </p:spPr>
      </p:pic>
      <p:pic>
        <p:nvPicPr>
          <p:cNvPr id="15" name="Picture 14">
            <a:extLst>
              <a:ext uri="{FF2B5EF4-FFF2-40B4-BE49-F238E27FC236}">
                <a16:creationId xmlns:a16="http://schemas.microsoft.com/office/drawing/2014/main" id="{616A5EAF-F17A-9626-9002-C3FA0085000F}"/>
              </a:ext>
            </a:extLst>
          </p:cNvPr>
          <p:cNvPicPr>
            <a:picLocks noChangeAspect="1"/>
          </p:cNvPicPr>
          <p:nvPr userDrawn="1"/>
        </p:nvPicPr>
        <p:blipFill rotWithShape="1">
          <a:blip r:embed="rId2"/>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3057102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6777-71AF-DF45-0F89-D3EE01209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2981D2-8843-3197-D117-DD271A9761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DF77A-8F01-7AB5-65BB-6073AC563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EDA1BB-1017-E4D5-485C-8905E72B8D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E828D0-DD9A-574A-B316-6BCD85B221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62D68-B0A3-58A6-EB91-352BEDF22FB6}"/>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8" name="Footer Placeholder 7">
            <a:extLst>
              <a:ext uri="{FF2B5EF4-FFF2-40B4-BE49-F238E27FC236}">
                <a16:creationId xmlns:a16="http://schemas.microsoft.com/office/drawing/2014/main" id="{93465080-580F-A94D-804F-29F4F09531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2F7749-FD82-7098-B180-D321F73EF1DF}"/>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26246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A6D5-E5B2-8600-5CA7-AA2DFCCD10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36E4A8-41F6-AFBA-E1F2-D20D6616296D}"/>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4" name="Footer Placeholder 3">
            <a:extLst>
              <a:ext uri="{FF2B5EF4-FFF2-40B4-BE49-F238E27FC236}">
                <a16:creationId xmlns:a16="http://schemas.microsoft.com/office/drawing/2014/main" id="{8C53E9FB-4CC2-2740-C42D-B4D9FEE3C9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453CCD-671C-C43F-6503-31E71AB0E403}"/>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60041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0D0E-19F2-5316-C87F-AB2733994296}"/>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3" name="Footer Placeholder 2">
            <a:extLst>
              <a:ext uri="{FF2B5EF4-FFF2-40B4-BE49-F238E27FC236}">
                <a16:creationId xmlns:a16="http://schemas.microsoft.com/office/drawing/2014/main" id="{6FA5959D-E231-FEC9-91BD-C5A6963ECA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FB8B13-6061-6568-927E-5C10229334AD}"/>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378962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3BC9-5942-DBB2-5939-2D65165F4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2EBF0-D4EA-7D80-DDFB-E3F4A1C235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4A7114-3346-BC68-4C0D-28C9838EE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5F0BF1-9DB7-194D-B38A-239116E21CD1}"/>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6" name="Footer Placeholder 5">
            <a:extLst>
              <a:ext uri="{FF2B5EF4-FFF2-40B4-BE49-F238E27FC236}">
                <a16:creationId xmlns:a16="http://schemas.microsoft.com/office/drawing/2014/main" id="{2B260D11-F4C2-EAAE-D6F9-852F18D1CC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CDEA9-6F2F-8772-2FE5-AD60D896F434}"/>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1816634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79A9-1DAD-51B7-5A4B-5F609411B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99CE2D-FDA8-9C78-0916-0E5934D94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59C67F-72D9-1D4C-27AB-9C6070910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E0303-F88F-AAF9-5A40-D6A1D3ABD7BB}"/>
              </a:ext>
            </a:extLst>
          </p:cNvPr>
          <p:cNvSpPr>
            <a:spLocks noGrp="1"/>
          </p:cNvSpPr>
          <p:nvPr>
            <p:ph type="dt" sz="half" idx="10"/>
          </p:nvPr>
        </p:nvSpPr>
        <p:spPr/>
        <p:txBody>
          <a:bodyPr/>
          <a:lstStyle/>
          <a:p>
            <a:fld id="{7D63DFA5-4E5D-4214-98AC-2EA4856A2742}" type="datetimeFigureOut">
              <a:rPr lang="en-US" smtClean="0"/>
              <a:t>6/16/2024</a:t>
            </a:fld>
            <a:endParaRPr lang="en-US"/>
          </a:p>
        </p:txBody>
      </p:sp>
      <p:sp>
        <p:nvSpPr>
          <p:cNvPr id="6" name="Footer Placeholder 5">
            <a:extLst>
              <a:ext uri="{FF2B5EF4-FFF2-40B4-BE49-F238E27FC236}">
                <a16:creationId xmlns:a16="http://schemas.microsoft.com/office/drawing/2014/main" id="{88CE2094-31F1-2F4D-5119-DAA415DC2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782C-3524-2F35-8227-25A76D4EAE9B}"/>
              </a:ext>
            </a:extLst>
          </p:cNvPr>
          <p:cNvSpPr>
            <a:spLocks noGrp="1"/>
          </p:cNvSpPr>
          <p:nvPr>
            <p:ph type="sldNum" sz="quarter" idx="12"/>
          </p:nvPr>
        </p:nvSpPr>
        <p:spPr/>
        <p:txBody>
          <a:bodyPr/>
          <a:lstStyle/>
          <a:p>
            <a:fld id="{4CA0CAEE-55A8-4312-9570-158A20A69D04}" type="slidenum">
              <a:rPr lang="en-US" smtClean="0"/>
              <a:t>‹#›</a:t>
            </a:fld>
            <a:endParaRPr lang="en-US"/>
          </a:p>
        </p:txBody>
      </p:sp>
    </p:spTree>
    <p:extLst>
      <p:ext uri="{BB962C8B-B14F-4D97-AF65-F5344CB8AC3E}">
        <p14:creationId xmlns:p14="http://schemas.microsoft.com/office/powerpoint/2010/main" val="92208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DDE34-3D86-A84F-CBA4-C949D2A6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F4C818-811D-CBA0-31C7-B21109C4F4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43812-7893-99C8-BB42-7B4040610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3DFA5-4E5D-4214-98AC-2EA4856A2742}" type="datetimeFigureOut">
              <a:rPr lang="en-US" smtClean="0"/>
              <a:t>6/16/2024</a:t>
            </a:fld>
            <a:endParaRPr lang="en-US"/>
          </a:p>
        </p:txBody>
      </p:sp>
      <p:sp>
        <p:nvSpPr>
          <p:cNvPr id="5" name="Footer Placeholder 4">
            <a:extLst>
              <a:ext uri="{FF2B5EF4-FFF2-40B4-BE49-F238E27FC236}">
                <a16:creationId xmlns:a16="http://schemas.microsoft.com/office/drawing/2014/main" id="{0F8F3542-CDAB-9957-2985-B7E02D5B7A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4AE5A3-091F-3797-BC84-42CB735C9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A0CAEE-55A8-4312-9570-158A20A69D04}" type="slidenum">
              <a:rPr lang="en-US" smtClean="0"/>
              <a:t>‹#›</a:t>
            </a:fld>
            <a:endParaRPr lang="en-US"/>
          </a:p>
        </p:txBody>
      </p:sp>
      <p:pic>
        <p:nvPicPr>
          <p:cNvPr id="7" name="Picture 6">
            <a:extLst>
              <a:ext uri="{FF2B5EF4-FFF2-40B4-BE49-F238E27FC236}">
                <a16:creationId xmlns:a16="http://schemas.microsoft.com/office/drawing/2014/main" id="{F4FBBE85-9F26-7ED2-6CC9-0503BB2418F7}"/>
              </a:ext>
            </a:extLst>
          </p:cNvPr>
          <p:cNvPicPr>
            <a:picLocks noChangeAspect="1"/>
          </p:cNvPicPr>
          <p:nvPr userDrawn="1"/>
        </p:nvPicPr>
        <p:blipFill rotWithShape="1">
          <a:blip r:embed="rId13"/>
          <a:srcRect t="29518" b="29518"/>
          <a:stretch/>
        </p:blipFill>
        <p:spPr>
          <a:xfrm>
            <a:off x="97877" y="51512"/>
            <a:ext cx="2544380" cy="357352"/>
          </a:xfrm>
          <a:prstGeom prst="rect">
            <a:avLst/>
          </a:prstGeom>
        </p:spPr>
      </p:pic>
      <p:pic>
        <p:nvPicPr>
          <p:cNvPr id="8" name="Picture 7">
            <a:extLst>
              <a:ext uri="{FF2B5EF4-FFF2-40B4-BE49-F238E27FC236}">
                <a16:creationId xmlns:a16="http://schemas.microsoft.com/office/drawing/2014/main" id="{EE2C8917-78DE-7528-38C5-E9D6A8F81F2B}"/>
              </a:ext>
            </a:extLst>
          </p:cNvPr>
          <p:cNvPicPr>
            <a:picLocks noChangeAspect="1"/>
          </p:cNvPicPr>
          <p:nvPr userDrawn="1"/>
        </p:nvPicPr>
        <p:blipFill rotWithShape="1">
          <a:blip r:embed="rId13"/>
          <a:srcRect t="29518" b="29518"/>
          <a:stretch/>
        </p:blipFill>
        <p:spPr>
          <a:xfrm>
            <a:off x="97877" y="6492875"/>
            <a:ext cx="2544380" cy="357352"/>
          </a:xfrm>
          <a:prstGeom prst="rect">
            <a:avLst/>
          </a:prstGeom>
        </p:spPr>
      </p:pic>
      <p:pic>
        <p:nvPicPr>
          <p:cNvPr id="9" name="Picture 8">
            <a:extLst>
              <a:ext uri="{FF2B5EF4-FFF2-40B4-BE49-F238E27FC236}">
                <a16:creationId xmlns:a16="http://schemas.microsoft.com/office/drawing/2014/main" id="{9767CA8B-2537-218F-22F9-DA7EB83DD3A6}"/>
              </a:ext>
            </a:extLst>
          </p:cNvPr>
          <p:cNvPicPr>
            <a:picLocks noChangeAspect="1"/>
          </p:cNvPicPr>
          <p:nvPr userDrawn="1"/>
        </p:nvPicPr>
        <p:blipFill rotWithShape="1">
          <a:blip r:embed="rId13"/>
          <a:srcRect t="29518" b="29518"/>
          <a:stretch/>
        </p:blipFill>
        <p:spPr>
          <a:xfrm>
            <a:off x="9457339" y="6449136"/>
            <a:ext cx="2544380" cy="357352"/>
          </a:xfrm>
          <a:prstGeom prst="rect">
            <a:avLst/>
          </a:prstGeom>
        </p:spPr>
      </p:pic>
      <p:pic>
        <p:nvPicPr>
          <p:cNvPr id="10" name="Picture 9">
            <a:extLst>
              <a:ext uri="{FF2B5EF4-FFF2-40B4-BE49-F238E27FC236}">
                <a16:creationId xmlns:a16="http://schemas.microsoft.com/office/drawing/2014/main" id="{E569D480-4E47-F985-3B14-806C8F4689D4}"/>
              </a:ext>
            </a:extLst>
          </p:cNvPr>
          <p:cNvPicPr>
            <a:picLocks noChangeAspect="1"/>
          </p:cNvPicPr>
          <p:nvPr userDrawn="1"/>
        </p:nvPicPr>
        <p:blipFill rotWithShape="1">
          <a:blip r:embed="rId13"/>
          <a:srcRect t="29518" b="29518"/>
          <a:stretch/>
        </p:blipFill>
        <p:spPr>
          <a:xfrm>
            <a:off x="9404788" y="51512"/>
            <a:ext cx="2544380" cy="357352"/>
          </a:xfrm>
          <a:prstGeom prst="rect">
            <a:avLst/>
          </a:prstGeom>
        </p:spPr>
      </p:pic>
    </p:spTree>
    <p:extLst>
      <p:ext uri="{BB962C8B-B14F-4D97-AF65-F5344CB8AC3E}">
        <p14:creationId xmlns:p14="http://schemas.microsoft.com/office/powerpoint/2010/main" val="104280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devryu.instructure.com/courses/109430/modules" TargetMode="External"/><Relationship Id="rId2" Type="http://schemas.openxmlformats.org/officeDocument/2006/relationships/hyperlink" Target="https://www.tinkercad.com/circuits" TargetMode="External"/><Relationship Id="rId1" Type="http://schemas.openxmlformats.org/officeDocument/2006/relationships/slideLayout" Target="../slideLayouts/slideLayout2.xml"/><Relationship Id="rId4" Type="http://schemas.openxmlformats.org/officeDocument/2006/relationships/hyperlink" Target="https://devryu.instructure.com/courses/109430/modules/items/14257979"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7E1C5-2345-6D15-827D-D5C0DD1CF0E1}"/>
              </a:ext>
            </a:extLst>
          </p:cNvPr>
          <p:cNvSpPr>
            <a:spLocks noGrp="1"/>
          </p:cNvSpPr>
          <p:nvPr>
            <p:ph type="ctrTitle"/>
          </p:nvPr>
        </p:nvSpPr>
        <p:spPr/>
        <p:txBody>
          <a:bodyPr>
            <a:normAutofit fontScale="90000"/>
          </a:bodyPr>
          <a:lstStyle/>
          <a:p>
            <a:r>
              <a:rPr lang="en-US" dirty="0"/>
              <a:t>Smart Home Automation and Security</a:t>
            </a:r>
            <a:br>
              <a:rPr lang="en-US" dirty="0"/>
            </a:br>
            <a:endParaRPr lang="en-US" dirty="0"/>
          </a:p>
        </p:txBody>
      </p:sp>
      <p:sp>
        <p:nvSpPr>
          <p:cNvPr id="3" name="Subtitle 2">
            <a:extLst>
              <a:ext uri="{FF2B5EF4-FFF2-40B4-BE49-F238E27FC236}">
                <a16:creationId xmlns:a16="http://schemas.microsoft.com/office/drawing/2014/main" id="{6C0D30E2-0B28-DC7D-1336-A92216479D2B}"/>
              </a:ext>
            </a:extLst>
          </p:cNvPr>
          <p:cNvSpPr>
            <a:spLocks noGrp="1"/>
          </p:cNvSpPr>
          <p:nvPr>
            <p:ph type="subTitle" idx="1"/>
          </p:nvPr>
        </p:nvSpPr>
        <p:spPr/>
        <p:txBody>
          <a:bodyPr>
            <a:normAutofit/>
          </a:bodyPr>
          <a:lstStyle/>
          <a:p>
            <a:r>
              <a:rPr lang="en-US" dirty="0"/>
              <a:t>CEIS101 Final Course Project</a:t>
            </a:r>
            <a:r>
              <a:rPr lang="en-US" b="1" dirty="0">
                <a:solidFill>
                  <a:srgbClr val="FF0000"/>
                </a:solidFill>
              </a:rPr>
              <a:t> </a:t>
            </a:r>
          </a:p>
          <a:p>
            <a:r>
              <a:rPr lang="en-US" b="1" dirty="0"/>
              <a:t>Tavaughn Mason</a:t>
            </a:r>
          </a:p>
          <a:p>
            <a:r>
              <a:rPr lang="en-US" dirty="0"/>
              <a:t>Prof. Reginald Marshal</a:t>
            </a:r>
            <a:endParaRPr lang="en-US" b="1" dirty="0">
              <a:solidFill>
                <a:srgbClr val="FF0000"/>
              </a:solidFill>
            </a:endParaRPr>
          </a:p>
        </p:txBody>
      </p:sp>
    </p:spTree>
    <p:extLst>
      <p:ext uri="{BB962C8B-B14F-4D97-AF65-F5344CB8AC3E}">
        <p14:creationId xmlns:p14="http://schemas.microsoft.com/office/powerpoint/2010/main" val="234278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247B-F08A-8105-F017-FBB067687EDA}"/>
              </a:ext>
            </a:extLst>
          </p:cNvPr>
          <p:cNvSpPr>
            <a:spLocks noGrp="1"/>
          </p:cNvSpPr>
          <p:nvPr>
            <p:ph type="title"/>
          </p:nvPr>
        </p:nvSpPr>
        <p:spPr>
          <a:xfrm>
            <a:off x="950343" y="2306069"/>
            <a:ext cx="10515600" cy="1325563"/>
          </a:xfrm>
        </p:spPr>
        <p:txBody>
          <a:bodyPr/>
          <a:lstStyle/>
          <a:p>
            <a:r>
              <a:rPr lang="en-US" dirty="0"/>
              <a:t>Adding Door Sensor to Smart Home </a:t>
            </a:r>
          </a:p>
        </p:txBody>
      </p:sp>
    </p:spTree>
    <p:extLst>
      <p:ext uri="{BB962C8B-B14F-4D97-AF65-F5344CB8AC3E}">
        <p14:creationId xmlns:p14="http://schemas.microsoft.com/office/powerpoint/2010/main" val="627057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DC8F-54D2-6781-6DC6-628C3D345D37}"/>
              </a:ext>
            </a:extLst>
          </p:cNvPr>
          <p:cNvSpPr>
            <a:spLocks noGrp="1"/>
          </p:cNvSpPr>
          <p:nvPr>
            <p:ph type="title"/>
          </p:nvPr>
        </p:nvSpPr>
        <p:spPr/>
        <p:txBody>
          <a:bodyPr/>
          <a:lstStyle/>
          <a:p>
            <a:r>
              <a:rPr lang="en-US"/>
              <a:t>Circuit with door closed and LED on</a:t>
            </a:r>
            <a:endParaRPr lang="en-US" dirty="0"/>
          </a:p>
        </p:txBody>
      </p:sp>
      <p:pic>
        <p:nvPicPr>
          <p:cNvPr id="4" name="Picture 3" descr="A circuit board with wires and a green light">
            <a:extLst>
              <a:ext uri="{FF2B5EF4-FFF2-40B4-BE49-F238E27FC236}">
                <a16:creationId xmlns:a16="http://schemas.microsoft.com/office/drawing/2014/main" id="{03309CCD-C3E7-643C-93EA-6826C7F4E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873" y="1357745"/>
            <a:ext cx="9005454" cy="4996873"/>
          </a:xfrm>
          <a:prstGeom prst="rect">
            <a:avLst/>
          </a:prstGeom>
        </p:spPr>
      </p:pic>
    </p:spTree>
    <p:extLst>
      <p:ext uri="{BB962C8B-B14F-4D97-AF65-F5344CB8AC3E}">
        <p14:creationId xmlns:p14="http://schemas.microsoft.com/office/powerpoint/2010/main" val="50446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AD4BD-C4A3-E3B4-32AF-E242A048A42E}"/>
              </a:ext>
            </a:extLst>
          </p:cNvPr>
          <p:cNvSpPr>
            <a:spLocks noGrp="1"/>
          </p:cNvSpPr>
          <p:nvPr>
            <p:ph type="title"/>
          </p:nvPr>
        </p:nvSpPr>
        <p:spPr/>
        <p:txBody>
          <a:bodyPr/>
          <a:lstStyle/>
          <a:p>
            <a:r>
              <a:rPr lang="en-US"/>
              <a:t>Circuit with door open and green LED off</a:t>
            </a:r>
            <a:endParaRPr lang="en-US" dirty="0"/>
          </a:p>
        </p:txBody>
      </p:sp>
      <p:pic>
        <p:nvPicPr>
          <p:cNvPr id="4" name="Content Placeholder 3" descr="A circuit board with wires and wires">
            <a:extLst>
              <a:ext uri="{FF2B5EF4-FFF2-40B4-BE49-F238E27FC236}">
                <a16:creationId xmlns:a16="http://schemas.microsoft.com/office/drawing/2014/main" id="{7985E0BA-5B56-168C-2323-4C751A1259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4522" y="1825625"/>
            <a:ext cx="5802955" cy="4351338"/>
          </a:xfrm>
          <a:prstGeom prst="rect">
            <a:avLst/>
          </a:prstGeom>
        </p:spPr>
      </p:pic>
    </p:spTree>
    <p:extLst>
      <p:ext uri="{BB962C8B-B14F-4D97-AF65-F5344CB8AC3E}">
        <p14:creationId xmlns:p14="http://schemas.microsoft.com/office/powerpoint/2010/main" val="4281761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1F70-5998-FFEE-C242-B80186C70536}"/>
              </a:ext>
            </a:extLst>
          </p:cNvPr>
          <p:cNvSpPr>
            <a:spLocks noGrp="1"/>
          </p:cNvSpPr>
          <p:nvPr>
            <p:ph type="title"/>
          </p:nvPr>
        </p:nvSpPr>
        <p:spPr/>
        <p:txBody>
          <a:bodyPr/>
          <a:lstStyle/>
          <a:p>
            <a:r>
              <a:rPr lang="en-US"/>
              <a:t>Arduino Code</a:t>
            </a:r>
            <a:endParaRPr lang="en-US" dirty="0"/>
          </a:p>
        </p:txBody>
      </p:sp>
      <p:pic>
        <p:nvPicPr>
          <p:cNvPr id="4" name="Picture 3">
            <a:extLst>
              <a:ext uri="{FF2B5EF4-FFF2-40B4-BE49-F238E27FC236}">
                <a16:creationId xmlns:a16="http://schemas.microsoft.com/office/drawing/2014/main" id="{77C099CB-E890-89FD-18C6-FFA36C1AC33F}"/>
              </a:ext>
            </a:extLst>
          </p:cNvPr>
          <p:cNvPicPr>
            <a:picLocks noChangeAspect="1"/>
          </p:cNvPicPr>
          <p:nvPr/>
        </p:nvPicPr>
        <p:blipFill>
          <a:blip r:embed="rId2"/>
          <a:stretch>
            <a:fillRect/>
          </a:stretch>
        </p:blipFill>
        <p:spPr>
          <a:xfrm>
            <a:off x="5729408" y="0"/>
            <a:ext cx="3465324" cy="6858000"/>
          </a:xfrm>
          <a:prstGeom prst="rect">
            <a:avLst/>
          </a:prstGeom>
        </p:spPr>
      </p:pic>
    </p:spTree>
    <p:extLst>
      <p:ext uri="{BB962C8B-B14F-4D97-AF65-F5344CB8AC3E}">
        <p14:creationId xmlns:p14="http://schemas.microsoft.com/office/powerpoint/2010/main" val="1604717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F5-B933-EF60-9D24-C19403ED1368}"/>
              </a:ext>
            </a:extLst>
          </p:cNvPr>
          <p:cNvSpPr>
            <a:spLocks noGrp="1"/>
          </p:cNvSpPr>
          <p:nvPr>
            <p:ph type="title"/>
          </p:nvPr>
        </p:nvSpPr>
        <p:spPr/>
        <p:txBody>
          <a:bodyPr/>
          <a:lstStyle/>
          <a:p>
            <a:r>
              <a:rPr lang="en-US" dirty="0"/>
              <a:t>Serial Monitor for Arduino</a:t>
            </a:r>
          </a:p>
        </p:txBody>
      </p:sp>
      <p:pic>
        <p:nvPicPr>
          <p:cNvPr id="4" name="Content Placeholder 4">
            <a:extLst>
              <a:ext uri="{FF2B5EF4-FFF2-40B4-BE49-F238E27FC236}">
                <a16:creationId xmlns:a16="http://schemas.microsoft.com/office/drawing/2014/main" id="{6270787E-7DFF-7B2B-A0F9-24525C41BDA1}"/>
              </a:ext>
            </a:extLst>
          </p:cNvPr>
          <p:cNvPicPr>
            <a:picLocks noGrp="1" noChangeAspect="1"/>
          </p:cNvPicPr>
          <p:nvPr>
            <p:ph idx="1"/>
          </p:nvPr>
        </p:nvPicPr>
        <p:blipFill>
          <a:blip r:embed="rId2"/>
          <a:stretch>
            <a:fillRect/>
          </a:stretch>
        </p:blipFill>
        <p:spPr>
          <a:xfrm>
            <a:off x="2042547" y="2257975"/>
            <a:ext cx="8106906" cy="3486637"/>
          </a:xfrm>
        </p:spPr>
      </p:pic>
    </p:spTree>
    <p:extLst>
      <p:ext uri="{BB962C8B-B14F-4D97-AF65-F5344CB8AC3E}">
        <p14:creationId xmlns:p14="http://schemas.microsoft.com/office/powerpoint/2010/main" val="1618552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34C8-13CE-EDA2-A2FA-419664C50CE7}"/>
              </a:ext>
            </a:extLst>
          </p:cNvPr>
          <p:cNvSpPr>
            <a:spLocks noGrp="1"/>
          </p:cNvSpPr>
          <p:nvPr>
            <p:ph type="title"/>
          </p:nvPr>
        </p:nvSpPr>
        <p:spPr>
          <a:xfrm>
            <a:off x="777815" y="2685631"/>
            <a:ext cx="10515600" cy="1325563"/>
          </a:xfrm>
        </p:spPr>
        <p:txBody>
          <a:bodyPr>
            <a:normAutofit fontScale="90000"/>
          </a:bodyPr>
          <a:lstStyle/>
          <a:p>
            <a:pPr algn="ctr"/>
            <a:r>
              <a:rPr lang="en-US" dirty="0"/>
              <a:t>Adding Distance Sensor to Smart Home System </a:t>
            </a:r>
            <a:br>
              <a:rPr lang="en-US" dirty="0"/>
            </a:br>
            <a:r>
              <a:rPr lang="en-US" dirty="0"/>
              <a:t>Conducting Data Analysis</a:t>
            </a:r>
          </a:p>
        </p:txBody>
      </p:sp>
    </p:spTree>
    <p:extLst>
      <p:ext uri="{BB962C8B-B14F-4D97-AF65-F5344CB8AC3E}">
        <p14:creationId xmlns:p14="http://schemas.microsoft.com/office/powerpoint/2010/main" val="191436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3648-2BBA-1F33-A02C-8084461C13F8}"/>
              </a:ext>
            </a:extLst>
          </p:cNvPr>
          <p:cNvSpPr>
            <a:spLocks noGrp="1"/>
          </p:cNvSpPr>
          <p:nvPr>
            <p:ph type="title"/>
          </p:nvPr>
        </p:nvSpPr>
        <p:spPr/>
        <p:txBody>
          <a:bodyPr/>
          <a:lstStyle/>
          <a:p>
            <a:r>
              <a:rPr lang="en-US" dirty="0"/>
              <a:t>Circuit with green LED and distance captured</a:t>
            </a:r>
          </a:p>
        </p:txBody>
      </p:sp>
      <p:pic>
        <p:nvPicPr>
          <p:cNvPr id="4" name="Picture 3">
            <a:extLst>
              <a:ext uri="{FF2B5EF4-FFF2-40B4-BE49-F238E27FC236}">
                <a16:creationId xmlns:a16="http://schemas.microsoft.com/office/drawing/2014/main" id="{1CC68AE3-716C-AF8A-4324-368BF8512A09}"/>
              </a:ext>
            </a:extLst>
          </p:cNvPr>
          <p:cNvPicPr>
            <a:picLocks noChangeAspect="1"/>
          </p:cNvPicPr>
          <p:nvPr/>
        </p:nvPicPr>
        <p:blipFill>
          <a:blip r:embed="rId2"/>
          <a:stretch>
            <a:fillRect/>
          </a:stretch>
        </p:blipFill>
        <p:spPr>
          <a:xfrm>
            <a:off x="2617217" y="1690688"/>
            <a:ext cx="6697010" cy="4791744"/>
          </a:xfrm>
          <a:prstGeom prst="rect">
            <a:avLst/>
          </a:prstGeom>
        </p:spPr>
      </p:pic>
    </p:spTree>
    <p:extLst>
      <p:ext uri="{BB962C8B-B14F-4D97-AF65-F5344CB8AC3E}">
        <p14:creationId xmlns:p14="http://schemas.microsoft.com/office/powerpoint/2010/main" val="306710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8995E-9D7D-2C1F-DA59-DF71961CD2FF}"/>
              </a:ext>
            </a:extLst>
          </p:cNvPr>
          <p:cNvSpPr>
            <a:spLocks noGrp="1"/>
          </p:cNvSpPr>
          <p:nvPr>
            <p:ph type="title"/>
          </p:nvPr>
        </p:nvSpPr>
        <p:spPr/>
        <p:txBody>
          <a:bodyPr/>
          <a:lstStyle/>
          <a:p>
            <a:r>
              <a:rPr lang="en-US" dirty="0"/>
              <a:t>Circuit with yellow On and Distance captured (Near)</a:t>
            </a:r>
          </a:p>
        </p:txBody>
      </p:sp>
      <p:pic>
        <p:nvPicPr>
          <p:cNvPr id="4" name="Picture 3">
            <a:extLst>
              <a:ext uri="{FF2B5EF4-FFF2-40B4-BE49-F238E27FC236}">
                <a16:creationId xmlns:a16="http://schemas.microsoft.com/office/drawing/2014/main" id="{404DBC2F-F3E6-C5C7-5AB8-F189C3C2E272}"/>
              </a:ext>
            </a:extLst>
          </p:cNvPr>
          <p:cNvPicPr>
            <a:picLocks noChangeAspect="1"/>
          </p:cNvPicPr>
          <p:nvPr/>
        </p:nvPicPr>
        <p:blipFill>
          <a:blip r:embed="rId2"/>
          <a:stretch>
            <a:fillRect/>
          </a:stretch>
        </p:blipFill>
        <p:spPr>
          <a:xfrm>
            <a:off x="2854721" y="1238249"/>
            <a:ext cx="6792273" cy="5091669"/>
          </a:xfrm>
          <a:prstGeom prst="rect">
            <a:avLst/>
          </a:prstGeom>
        </p:spPr>
      </p:pic>
    </p:spTree>
    <p:extLst>
      <p:ext uri="{BB962C8B-B14F-4D97-AF65-F5344CB8AC3E}">
        <p14:creationId xmlns:p14="http://schemas.microsoft.com/office/powerpoint/2010/main" val="421670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CF01-D940-5D39-9ECC-923554B8955D}"/>
              </a:ext>
            </a:extLst>
          </p:cNvPr>
          <p:cNvSpPr>
            <a:spLocks noGrp="1"/>
          </p:cNvSpPr>
          <p:nvPr>
            <p:ph type="title"/>
          </p:nvPr>
        </p:nvSpPr>
        <p:spPr/>
        <p:txBody>
          <a:bodyPr/>
          <a:lstStyle/>
          <a:p>
            <a:r>
              <a:rPr lang="en-US" dirty="0"/>
              <a:t>Circuit with Red LED and Distance captured</a:t>
            </a:r>
            <a:br>
              <a:rPr lang="en-US" dirty="0"/>
            </a:br>
            <a:r>
              <a:rPr lang="en-US" dirty="0"/>
              <a:t>(Closest)</a:t>
            </a:r>
          </a:p>
        </p:txBody>
      </p:sp>
      <p:pic>
        <p:nvPicPr>
          <p:cNvPr id="4" name="Picture 3">
            <a:extLst>
              <a:ext uri="{FF2B5EF4-FFF2-40B4-BE49-F238E27FC236}">
                <a16:creationId xmlns:a16="http://schemas.microsoft.com/office/drawing/2014/main" id="{614BF716-AA3C-BCC2-C71C-5B7DD61B4635}"/>
              </a:ext>
            </a:extLst>
          </p:cNvPr>
          <p:cNvPicPr>
            <a:picLocks noChangeAspect="1"/>
          </p:cNvPicPr>
          <p:nvPr/>
        </p:nvPicPr>
        <p:blipFill>
          <a:blip r:embed="rId2"/>
          <a:stretch>
            <a:fillRect/>
          </a:stretch>
        </p:blipFill>
        <p:spPr>
          <a:xfrm>
            <a:off x="3280887" y="1243013"/>
            <a:ext cx="6811326" cy="5167312"/>
          </a:xfrm>
          <a:prstGeom prst="rect">
            <a:avLst/>
          </a:prstGeom>
        </p:spPr>
      </p:pic>
    </p:spTree>
    <p:extLst>
      <p:ext uri="{BB962C8B-B14F-4D97-AF65-F5344CB8AC3E}">
        <p14:creationId xmlns:p14="http://schemas.microsoft.com/office/powerpoint/2010/main" val="3407657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EEF8-CD88-C99C-C05C-A4C2D539D43D}"/>
              </a:ext>
            </a:extLst>
          </p:cNvPr>
          <p:cNvSpPr>
            <a:spLocks noGrp="1"/>
          </p:cNvSpPr>
          <p:nvPr>
            <p:ph type="title"/>
          </p:nvPr>
        </p:nvSpPr>
        <p:spPr>
          <a:xfrm>
            <a:off x="838200" y="669925"/>
            <a:ext cx="10515600" cy="1325563"/>
          </a:xfrm>
        </p:spPr>
        <p:txBody>
          <a:bodyPr>
            <a:noAutofit/>
          </a:bodyPr>
          <a:lstStyle/>
          <a:p>
            <a:r>
              <a:rPr lang="en-US" sz="3200" dirty="0"/>
              <a:t>Arduino Distance Code</a:t>
            </a:r>
          </a:p>
        </p:txBody>
      </p:sp>
      <p:pic>
        <p:nvPicPr>
          <p:cNvPr id="4" name="Picture 3">
            <a:extLst>
              <a:ext uri="{FF2B5EF4-FFF2-40B4-BE49-F238E27FC236}">
                <a16:creationId xmlns:a16="http://schemas.microsoft.com/office/drawing/2014/main" id="{18F2386B-067F-9EC4-618E-E596243BC1A8}"/>
              </a:ext>
            </a:extLst>
          </p:cNvPr>
          <p:cNvPicPr>
            <a:picLocks noChangeAspect="1"/>
          </p:cNvPicPr>
          <p:nvPr/>
        </p:nvPicPr>
        <p:blipFill>
          <a:blip r:embed="rId2"/>
          <a:stretch>
            <a:fillRect/>
          </a:stretch>
        </p:blipFill>
        <p:spPr>
          <a:xfrm>
            <a:off x="4794114" y="444501"/>
            <a:ext cx="3602007" cy="5908674"/>
          </a:xfrm>
          <a:prstGeom prst="rect">
            <a:avLst/>
          </a:prstGeom>
        </p:spPr>
      </p:pic>
      <p:pic>
        <p:nvPicPr>
          <p:cNvPr id="5" name="Picture 4">
            <a:extLst>
              <a:ext uri="{FF2B5EF4-FFF2-40B4-BE49-F238E27FC236}">
                <a16:creationId xmlns:a16="http://schemas.microsoft.com/office/drawing/2014/main" id="{871E417D-A80D-3367-5CA0-2CDF97ECF77A}"/>
              </a:ext>
            </a:extLst>
          </p:cNvPr>
          <p:cNvPicPr>
            <a:picLocks noChangeAspect="1"/>
          </p:cNvPicPr>
          <p:nvPr/>
        </p:nvPicPr>
        <p:blipFill>
          <a:blip r:embed="rId3"/>
          <a:stretch>
            <a:fillRect/>
          </a:stretch>
        </p:blipFill>
        <p:spPr>
          <a:xfrm>
            <a:off x="8515305" y="444501"/>
            <a:ext cx="3130041" cy="5908674"/>
          </a:xfrm>
          <a:prstGeom prst="rect">
            <a:avLst/>
          </a:prstGeom>
        </p:spPr>
      </p:pic>
    </p:spTree>
    <p:extLst>
      <p:ext uri="{BB962C8B-B14F-4D97-AF65-F5344CB8AC3E}">
        <p14:creationId xmlns:p14="http://schemas.microsoft.com/office/powerpoint/2010/main" val="2181358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8E46-01C3-4EFE-B4D7-92D6E3508A37}"/>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034A677C-3327-2AEF-370C-2524B0F92DAE}"/>
              </a:ext>
            </a:extLst>
          </p:cNvPr>
          <p:cNvSpPr>
            <a:spLocks noGrp="1"/>
          </p:cNvSpPr>
          <p:nvPr>
            <p:ph idx="1"/>
          </p:nvPr>
        </p:nvSpPr>
        <p:spPr>
          <a:xfrm>
            <a:off x="838200" y="1825625"/>
            <a:ext cx="7363691" cy="4351338"/>
          </a:xfrm>
        </p:spPr>
        <p:txBody>
          <a:bodyPr>
            <a:normAutofit/>
          </a:bodyPr>
          <a:lstStyle/>
          <a:p>
            <a:r>
              <a:rPr lang="en-US" dirty="0"/>
              <a:t>To create a Circuit simulating a Door sensor using an open and close LED light</a:t>
            </a:r>
          </a:p>
          <a:p>
            <a:r>
              <a:rPr lang="en-US" dirty="0"/>
              <a:t>A circuit with a distance sensor to for added security when an object comes into nominal range</a:t>
            </a:r>
          </a:p>
          <a:p>
            <a:r>
              <a:rPr lang="en-US" dirty="0"/>
              <a:t>A circuit with a light sensor to turn on when light has been removed from the perimeter</a:t>
            </a:r>
          </a:p>
          <a:p>
            <a:endParaRPr lang="en-US" dirty="0"/>
          </a:p>
        </p:txBody>
      </p:sp>
      <p:sp>
        <p:nvSpPr>
          <p:cNvPr id="4" name="Content Placeholder 3">
            <a:extLst>
              <a:ext uri="{FF2B5EF4-FFF2-40B4-BE49-F238E27FC236}">
                <a16:creationId xmlns:a16="http://schemas.microsoft.com/office/drawing/2014/main" id="{120D5556-5C36-9305-EB9B-0A3F12948ADA}"/>
              </a:ext>
            </a:extLst>
          </p:cNvPr>
          <p:cNvSpPr txBox="1">
            <a:spLocks/>
          </p:cNvSpPr>
          <p:nvPr/>
        </p:nvSpPr>
        <p:spPr>
          <a:xfrm>
            <a:off x="8340436" y="1825624"/>
            <a:ext cx="2781519"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Tools used in this project</a:t>
            </a:r>
          </a:p>
          <a:p>
            <a:pPr lvl="1">
              <a:lnSpc>
                <a:spcPct val="150000"/>
              </a:lnSpc>
            </a:pPr>
            <a:r>
              <a:rPr lang="en-US" dirty="0"/>
              <a:t>Arduino Mega 2560</a:t>
            </a:r>
          </a:p>
          <a:p>
            <a:pPr lvl="1">
              <a:lnSpc>
                <a:spcPct val="150000"/>
              </a:lnSpc>
            </a:pPr>
            <a:r>
              <a:rPr lang="en-US" dirty="0"/>
              <a:t>Breadboard</a:t>
            </a:r>
          </a:p>
          <a:p>
            <a:pPr lvl="1">
              <a:lnSpc>
                <a:spcPct val="150000"/>
              </a:lnSpc>
            </a:pPr>
            <a:r>
              <a:rPr lang="en-US" dirty="0"/>
              <a:t>Resistor 10k</a:t>
            </a:r>
            <a:r>
              <a:rPr lang="el-GR" dirty="0"/>
              <a:t>Ω</a:t>
            </a:r>
            <a:endParaRPr lang="en-US" dirty="0"/>
          </a:p>
          <a:p>
            <a:pPr lvl="1">
              <a:lnSpc>
                <a:spcPct val="150000"/>
              </a:lnSpc>
            </a:pPr>
            <a:r>
              <a:rPr lang="en-US" dirty="0"/>
              <a:t>LEDs</a:t>
            </a:r>
          </a:p>
          <a:p>
            <a:pPr lvl="1">
              <a:lnSpc>
                <a:spcPct val="150000"/>
              </a:lnSpc>
            </a:pPr>
            <a:r>
              <a:rPr lang="en-US" dirty="0"/>
              <a:t>Ultrasonic Sensor </a:t>
            </a:r>
          </a:p>
          <a:p>
            <a:pPr lvl="1">
              <a:lnSpc>
                <a:spcPct val="150000"/>
              </a:lnSpc>
            </a:pPr>
            <a:r>
              <a:rPr lang="en-US" dirty="0"/>
              <a:t>Active Buzzer</a:t>
            </a:r>
          </a:p>
          <a:p>
            <a:pPr lvl="1">
              <a:lnSpc>
                <a:spcPct val="150000"/>
              </a:lnSpc>
            </a:pPr>
            <a:r>
              <a:rPr lang="en-US" dirty="0"/>
              <a:t>Photoresistor</a:t>
            </a:r>
          </a:p>
          <a:p>
            <a:pPr lvl="1">
              <a:lnSpc>
                <a:spcPct val="150000"/>
              </a:lnSpc>
            </a:pPr>
            <a:r>
              <a:rPr lang="en-US" dirty="0"/>
              <a:t>Wires</a:t>
            </a:r>
          </a:p>
          <a:p>
            <a:pPr lvl="1">
              <a:lnSpc>
                <a:spcPct val="150000"/>
              </a:lnSpc>
            </a:pPr>
            <a:r>
              <a:rPr lang="en-US" dirty="0"/>
              <a:t>USB Type B cable</a:t>
            </a:r>
          </a:p>
          <a:p>
            <a:pPr marL="0" indent="0">
              <a:buNone/>
            </a:pPr>
            <a:endParaRPr lang="en-US" dirty="0"/>
          </a:p>
        </p:txBody>
      </p:sp>
    </p:spTree>
    <p:extLst>
      <p:ext uri="{BB962C8B-B14F-4D97-AF65-F5344CB8AC3E}">
        <p14:creationId xmlns:p14="http://schemas.microsoft.com/office/powerpoint/2010/main" val="962197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ADD1-98E6-05E8-03C5-DDEDD7B6B304}"/>
              </a:ext>
            </a:extLst>
          </p:cNvPr>
          <p:cNvSpPr>
            <a:spLocks noGrp="1"/>
          </p:cNvSpPr>
          <p:nvPr>
            <p:ph type="title"/>
          </p:nvPr>
        </p:nvSpPr>
        <p:spPr/>
        <p:txBody>
          <a:bodyPr/>
          <a:lstStyle/>
          <a:p>
            <a:r>
              <a:rPr lang="en-US" dirty="0"/>
              <a:t>Plot of data using Excel Spreadsheet</a:t>
            </a:r>
          </a:p>
        </p:txBody>
      </p:sp>
      <p:pic>
        <p:nvPicPr>
          <p:cNvPr id="4" name="Picture 3">
            <a:extLst>
              <a:ext uri="{FF2B5EF4-FFF2-40B4-BE49-F238E27FC236}">
                <a16:creationId xmlns:a16="http://schemas.microsoft.com/office/drawing/2014/main" id="{6EDDA6C7-2C0A-98D8-AF30-3BE8DAE7C88F}"/>
              </a:ext>
            </a:extLst>
          </p:cNvPr>
          <p:cNvPicPr>
            <a:picLocks noChangeAspect="1"/>
          </p:cNvPicPr>
          <p:nvPr/>
        </p:nvPicPr>
        <p:blipFill>
          <a:blip r:embed="rId2"/>
          <a:stretch>
            <a:fillRect/>
          </a:stretch>
        </p:blipFill>
        <p:spPr>
          <a:xfrm>
            <a:off x="3795391" y="2028629"/>
            <a:ext cx="4601217" cy="2800741"/>
          </a:xfrm>
          <a:prstGeom prst="rect">
            <a:avLst/>
          </a:prstGeom>
        </p:spPr>
      </p:pic>
    </p:spTree>
    <p:extLst>
      <p:ext uri="{BB962C8B-B14F-4D97-AF65-F5344CB8AC3E}">
        <p14:creationId xmlns:p14="http://schemas.microsoft.com/office/powerpoint/2010/main" val="740132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0A17-9B07-B449-83A4-87C2C1C20FB6}"/>
              </a:ext>
            </a:extLst>
          </p:cNvPr>
          <p:cNvSpPr>
            <a:spLocks noGrp="1"/>
          </p:cNvSpPr>
          <p:nvPr>
            <p:ph type="title"/>
          </p:nvPr>
        </p:nvSpPr>
        <p:spPr>
          <a:xfrm>
            <a:off x="838200" y="2633873"/>
            <a:ext cx="10515600" cy="1325563"/>
          </a:xfrm>
        </p:spPr>
        <p:txBody>
          <a:bodyPr/>
          <a:lstStyle/>
          <a:p>
            <a:r>
              <a:rPr lang="en-US" dirty="0"/>
              <a:t>Adding Automated Light to Smart Home</a:t>
            </a:r>
          </a:p>
        </p:txBody>
      </p:sp>
    </p:spTree>
    <p:extLst>
      <p:ext uri="{BB962C8B-B14F-4D97-AF65-F5344CB8AC3E}">
        <p14:creationId xmlns:p14="http://schemas.microsoft.com/office/powerpoint/2010/main" val="2293312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E6447-9406-5798-6208-BB1EEBFC4455}"/>
              </a:ext>
            </a:extLst>
          </p:cNvPr>
          <p:cNvSpPr>
            <a:spLocks noGrp="1"/>
          </p:cNvSpPr>
          <p:nvPr>
            <p:ph type="title"/>
          </p:nvPr>
        </p:nvSpPr>
        <p:spPr/>
        <p:txBody>
          <a:bodyPr/>
          <a:lstStyle/>
          <a:p>
            <a:r>
              <a:rPr lang="en-US" dirty="0"/>
              <a:t>Circuit with Automated light LED off</a:t>
            </a:r>
          </a:p>
        </p:txBody>
      </p:sp>
      <p:pic>
        <p:nvPicPr>
          <p:cNvPr id="4" name="Picture 3">
            <a:extLst>
              <a:ext uri="{FF2B5EF4-FFF2-40B4-BE49-F238E27FC236}">
                <a16:creationId xmlns:a16="http://schemas.microsoft.com/office/drawing/2014/main" id="{6B23D726-B658-9E78-7776-539F701A3051}"/>
              </a:ext>
            </a:extLst>
          </p:cNvPr>
          <p:cNvPicPr>
            <a:picLocks noChangeAspect="1"/>
          </p:cNvPicPr>
          <p:nvPr/>
        </p:nvPicPr>
        <p:blipFill>
          <a:blip r:embed="rId2"/>
          <a:stretch>
            <a:fillRect/>
          </a:stretch>
        </p:blipFill>
        <p:spPr>
          <a:xfrm>
            <a:off x="1561491" y="1866597"/>
            <a:ext cx="8726118" cy="4344006"/>
          </a:xfrm>
          <a:prstGeom prst="rect">
            <a:avLst/>
          </a:prstGeom>
        </p:spPr>
      </p:pic>
    </p:spTree>
    <p:extLst>
      <p:ext uri="{BB962C8B-B14F-4D97-AF65-F5344CB8AC3E}">
        <p14:creationId xmlns:p14="http://schemas.microsoft.com/office/powerpoint/2010/main" val="3651181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CE48-06AA-BFC5-284F-1D0B4F19621D}"/>
              </a:ext>
            </a:extLst>
          </p:cNvPr>
          <p:cNvSpPr>
            <a:spLocks noGrp="1"/>
          </p:cNvSpPr>
          <p:nvPr>
            <p:ph type="title"/>
          </p:nvPr>
        </p:nvSpPr>
        <p:spPr/>
        <p:txBody>
          <a:bodyPr/>
          <a:lstStyle/>
          <a:p>
            <a:r>
              <a:rPr lang="en-US" dirty="0"/>
              <a:t>Circuit with Automated light LED on</a:t>
            </a:r>
          </a:p>
        </p:txBody>
      </p:sp>
      <p:pic>
        <p:nvPicPr>
          <p:cNvPr id="4" name="Picture 3">
            <a:extLst>
              <a:ext uri="{FF2B5EF4-FFF2-40B4-BE49-F238E27FC236}">
                <a16:creationId xmlns:a16="http://schemas.microsoft.com/office/drawing/2014/main" id="{A7D7E55E-3CE7-E273-4976-8F48DC41772F}"/>
              </a:ext>
            </a:extLst>
          </p:cNvPr>
          <p:cNvPicPr>
            <a:picLocks noChangeAspect="1"/>
          </p:cNvPicPr>
          <p:nvPr/>
        </p:nvPicPr>
        <p:blipFill>
          <a:blip r:embed="rId2"/>
          <a:stretch>
            <a:fillRect/>
          </a:stretch>
        </p:blipFill>
        <p:spPr>
          <a:xfrm>
            <a:off x="1932949" y="1314450"/>
            <a:ext cx="8058776" cy="4891452"/>
          </a:xfrm>
          <a:prstGeom prst="rect">
            <a:avLst/>
          </a:prstGeom>
        </p:spPr>
      </p:pic>
    </p:spTree>
    <p:extLst>
      <p:ext uri="{BB962C8B-B14F-4D97-AF65-F5344CB8AC3E}">
        <p14:creationId xmlns:p14="http://schemas.microsoft.com/office/powerpoint/2010/main" val="605320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D2A9-64BB-D9E5-2E3B-4F48B7EA6DA2}"/>
              </a:ext>
            </a:extLst>
          </p:cNvPr>
          <p:cNvSpPr>
            <a:spLocks noGrp="1"/>
          </p:cNvSpPr>
          <p:nvPr>
            <p:ph type="title"/>
          </p:nvPr>
        </p:nvSpPr>
        <p:spPr/>
        <p:txBody>
          <a:bodyPr/>
          <a:lstStyle/>
          <a:p>
            <a:r>
              <a:rPr lang="en-US" dirty="0"/>
              <a:t>Arduino Code</a:t>
            </a:r>
          </a:p>
        </p:txBody>
      </p:sp>
      <p:pic>
        <p:nvPicPr>
          <p:cNvPr id="4" name="Picture 3">
            <a:extLst>
              <a:ext uri="{FF2B5EF4-FFF2-40B4-BE49-F238E27FC236}">
                <a16:creationId xmlns:a16="http://schemas.microsoft.com/office/drawing/2014/main" id="{C36D5580-C2EE-BDE9-CD9C-B93AAAF30D9F}"/>
              </a:ext>
            </a:extLst>
          </p:cNvPr>
          <p:cNvPicPr>
            <a:picLocks noChangeAspect="1"/>
          </p:cNvPicPr>
          <p:nvPr/>
        </p:nvPicPr>
        <p:blipFill>
          <a:blip r:embed="rId2"/>
          <a:stretch>
            <a:fillRect/>
          </a:stretch>
        </p:blipFill>
        <p:spPr>
          <a:xfrm>
            <a:off x="5271050" y="239712"/>
            <a:ext cx="3476372" cy="6378575"/>
          </a:xfrm>
          <a:prstGeom prst="rect">
            <a:avLst/>
          </a:prstGeom>
        </p:spPr>
      </p:pic>
    </p:spTree>
    <p:extLst>
      <p:ext uri="{BB962C8B-B14F-4D97-AF65-F5344CB8AC3E}">
        <p14:creationId xmlns:p14="http://schemas.microsoft.com/office/powerpoint/2010/main" val="2423825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4A6B-09B4-B2CA-345E-21BC0FE02124}"/>
              </a:ext>
            </a:extLst>
          </p:cNvPr>
          <p:cNvSpPr>
            <a:spLocks noGrp="1"/>
          </p:cNvSpPr>
          <p:nvPr>
            <p:ph type="title"/>
          </p:nvPr>
        </p:nvSpPr>
        <p:spPr>
          <a:xfrm>
            <a:off x="838200" y="546100"/>
            <a:ext cx="10515600" cy="1325563"/>
          </a:xfrm>
        </p:spPr>
        <p:txBody>
          <a:bodyPr/>
          <a:lstStyle/>
          <a:p>
            <a:r>
              <a:rPr lang="en-US" dirty="0"/>
              <a:t>Arduino code</a:t>
            </a:r>
            <a:br>
              <a:rPr lang="en-US" dirty="0"/>
            </a:br>
            <a:r>
              <a:rPr lang="en-US" dirty="0"/>
              <a:t>(Continued)</a:t>
            </a:r>
          </a:p>
        </p:txBody>
      </p:sp>
      <p:pic>
        <p:nvPicPr>
          <p:cNvPr id="4" name="Picture 3">
            <a:extLst>
              <a:ext uri="{FF2B5EF4-FFF2-40B4-BE49-F238E27FC236}">
                <a16:creationId xmlns:a16="http://schemas.microsoft.com/office/drawing/2014/main" id="{92FC69D9-47D9-4177-915B-EAA0209A920D}"/>
              </a:ext>
            </a:extLst>
          </p:cNvPr>
          <p:cNvPicPr>
            <a:picLocks noChangeAspect="1"/>
          </p:cNvPicPr>
          <p:nvPr/>
        </p:nvPicPr>
        <p:blipFill>
          <a:blip r:embed="rId2"/>
          <a:stretch>
            <a:fillRect/>
          </a:stretch>
        </p:blipFill>
        <p:spPr>
          <a:xfrm>
            <a:off x="5725558" y="254000"/>
            <a:ext cx="3450748" cy="6238875"/>
          </a:xfrm>
          <a:prstGeom prst="rect">
            <a:avLst/>
          </a:prstGeom>
        </p:spPr>
      </p:pic>
    </p:spTree>
    <p:extLst>
      <p:ext uri="{BB962C8B-B14F-4D97-AF65-F5344CB8AC3E}">
        <p14:creationId xmlns:p14="http://schemas.microsoft.com/office/powerpoint/2010/main" val="3295398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6F41-6783-7068-4610-337FEDF9A8E3}"/>
              </a:ext>
            </a:extLst>
          </p:cNvPr>
          <p:cNvSpPr>
            <a:spLocks noGrp="1"/>
          </p:cNvSpPr>
          <p:nvPr>
            <p:ph type="title"/>
          </p:nvPr>
        </p:nvSpPr>
        <p:spPr/>
        <p:txBody>
          <a:bodyPr/>
          <a:lstStyle/>
          <a:p>
            <a:r>
              <a:rPr lang="en-US" dirty="0"/>
              <a:t>Arduino Code</a:t>
            </a:r>
            <a:br>
              <a:rPr lang="en-US" dirty="0"/>
            </a:br>
            <a:r>
              <a:rPr lang="en-US" dirty="0"/>
              <a:t>(Continued)</a:t>
            </a:r>
          </a:p>
        </p:txBody>
      </p:sp>
      <p:pic>
        <p:nvPicPr>
          <p:cNvPr id="4" name="Picture 3">
            <a:extLst>
              <a:ext uri="{FF2B5EF4-FFF2-40B4-BE49-F238E27FC236}">
                <a16:creationId xmlns:a16="http://schemas.microsoft.com/office/drawing/2014/main" id="{09C3FB94-4975-68D8-E110-EC05ADF8AEB0}"/>
              </a:ext>
            </a:extLst>
          </p:cNvPr>
          <p:cNvPicPr>
            <a:picLocks noChangeAspect="1"/>
          </p:cNvPicPr>
          <p:nvPr/>
        </p:nvPicPr>
        <p:blipFill>
          <a:blip r:embed="rId2"/>
          <a:stretch>
            <a:fillRect/>
          </a:stretch>
        </p:blipFill>
        <p:spPr>
          <a:xfrm>
            <a:off x="5706767" y="247650"/>
            <a:ext cx="3494383" cy="6362700"/>
          </a:xfrm>
          <a:prstGeom prst="rect">
            <a:avLst/>
          </a:prstGeom>
        </p:spPr>
      </p:pic>
    </p:spTree>
    <p:extLst>
      <p:ext uri="{BB962C8B-B14F-4D97-AF65-F5344CB8AC3E}">
        <p14:creationId xmlns:p14="http://schemas.microsoft.com/office/powerpoint/2010/main" val="3096299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DBC2-748A-8119-2867-FC679D40796C}"/>
              </a:ext>
            </a:extLst>
          </p:cNvPr>
          <p:cNvSpPr>
            <a:spLocks noGrp="1"/>
          </p:cNvSpPr>
          <p:nvPr>
            <p:ph type="title"/>
          </p:nvPr>
        </p:nvSpPr>
        <p:spPr/>
        <p:txBody>
          <a:bodyPr/>
          <a:lstStyle/>
          <a:p>
            <a:r>
              <a:rPr lang="en-US" dirty="0"/>
              <a:t>Serial Monitor for Automated Light LED</a:t>
            </a:r>
          </a:p>
        </p:txBody>
      </p:sp>
      <p:pic>
        <p:nvPicPr>
          <p:cNvPr id="4" name="Picture 3">
            <a:extLst>
              <a:ext uri="{FF2B5EF4-FFF2-40B4-BE49-F238E27FC236}">
                <a16:creationId xmlns:a16="http://schemas.microsoft.com/office/drawing/2014/main" id="{D06FC337-D8B2-E222-65E6-506BFE02096D}"/>
              </a:ext>
            </a:extLst>
          </p:cNvPr>
          <p:cNvPicPr>
            <a:picLocks noChangeAspect="1"/>
          </p:cNvPicPr>
          <p:nvPr/>
        </p:nvPicPr>
        <p:blipFill>
          <a:blip r:embed="rId2"/>
          <a:stretch>
            <a:fillRect/>
          </a:stretch>
        </p:blipFill>
        <p:spPr>
          <a:xfrm>
            <a:off x="2061599" y="2057160"/>
            <a:ext cx="8068801" cy="3429479"/>
          </a:xfrm>
          <a:prstGeom prst="rect">
            <a:avLst/>
          </a:prstGeom>
        </p:spPr>
      </p:pic>
    </p:spTree>
    <p:extLst>
      <p:ext uri="{BB962C8B-B14F-4D97-AF65-F5344CB8AC3E}">
        <p14:creationId xmlns:p14="http://schemas.microsoft.com/office/powerpoint/2010/main" val="4148390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3A24-D55B-DA48-5330-59BCEA89954D}"/>
              </a:ext>
            </a:extLst>
          </p:cNvPr>
          <p:cNvSpPr>
            <a:spLocks noGrp="1"/>
          </p:cNvSpPr>
          <p:nvPr>
            <p:ph type="title"/>
          </p:nvPr>
        </p:nvSpPr>
        <p:spPr/>
        <p:txBody>
          <a:bodyPr/>
          <a:lstStyle/>
          <a:p>
            <a:r>
              <a:rPr lang="en-US" dirty="0"/>
              <a:t>Challenges/Lessons Learned	</a:t>
            </a:r>
          </a:p>
        </p:txBody>
      </p:sp>
      <p:sp>
        <p:nvSpPr>
          <p:cNvPr id="3" name="Content Placeholder 2">
            <a:extLst>
              <a:ext uri="{FF2B5EF4-FFF2-40B4-BE49-F238E27FC236}">
                <a16:creationId xmlns:a16="http://schemas.microsoft.com/office/drawing/2014/main" id="{44CE0112-9431-4320-AAFD-B19229B5F891}"/>
              </a:ext>
            </a:extLst>
          </p:cNvPr>
          <p:cNvSpPr>
            <a:spLocks noGrp="1"/>
          </p:cNvSpPr>
          <p:nvPr>
            <p:ph idx="1"/>
          </p:nvPr>
        </p:nvSpPr>
        <p:spPr/>
        <p:txBody>
          <a:bodyPr>
            <a:normAutofit fontScale="85000" lnSpcReduction="10000"/>
          </a:bodyPr>
          <a:lstStyle/>
          <a:p>
            <a:pPr algn="ctr"/>
            <a:r>
              <a:rPr lang="en-US" dirty="0"/>
              <a:t> A common challenge I noticed during the build was the incorrect placement of component </a:t>
            </a:r>
            <a:r>
              <a:rPr lang="en-US" dirty="0" err="1"/>
              <a:t>Leds</a:t>
            </a:r>
            <a:r>
              <a:rPr lang="en-US" dirty="0"/>
              <a:t> in relation to its PWR and RTN signal. Another challenge was contextual information on the wrong baud rate when viewing the serial plotter</a:t>
            </a:r>
          </a:p>
          <a:p>
            <a:pPr algn="ctr"/>
            <a:r>
              <a:rPr lang="en-US" dirty="0"/>
              <a:t>I overcame the issue with the </a:t>
            </a:r>
            <a:r>
              <a:rPr lang="en-US" dirty="0" err="1"/>
              <a:t>Leds</a:t>
            </a:r>
            <a:r>
              <a:rPr lang="en-US" dirty="0"/>
              <a:t> by referring to the technical documentation supplied with the project build and component supply to determine the correct alignment of the Diodes for placement on the breadboard. The baud rate on the serial plotter was addressed by reviewing the inputted code, selecting the baud rate plotter, and matching it with the serial plotter during system operation</a:t>
            </a:r>
          </a:p>
          <a:p>
            <a:pPr algn="ctr"/>
            <a:r>
              <a:rPr lang="en-US" dirty="0"/>
              <a:t>Carefully reviewing the documentation ahead of time can help reduce the cost and time it takes to build the project since the incorrect placement of an LED can indirectly damage the component beyond normal repair methods. An Incorrect Baud rate can have you lost without information to accurately show you the running systems after the code application</a:t>
            </a:r>
          </a:p>
        </p:txBody>
      </p:sp>
    </p:spTree>
    <p:extLst>
      <p:ext uri="{BB962C8B-B14F-4D97-AF65-F5344CB8AC3E}">
        <p14:creationId xmlns:p14="http://schemas.microsoft.com/office/powerpoint/2010/main" val="687836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p:txBody>
          <a:bodyPr/>
          <a:lstStyle/>
          <a:p>
            <a:r>
              <a:rPr lang="en-US" dirty="0"/>
              <a:t>Career Skills</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p:txBody>
          <a:bodyPr>
            <a:normAutofit/>
          </a:bodyPr>
          <a:lstStyle/>
          <a:p>
            <a:pPr algn="ctr"/>
            <a:r>
              <a:rPr lang="en-US" dirty="0"/>
              <a:t>The basic skills developed in this Course involve document and drawing reading, a Minor understanding of visual logic diagrams and wiring, and level coding interrogation and implementation</a:t>
            </a:r>
          </a:p>
          <a:p>
            <a:pPr algn="ctr"/>
            <a:r>
              <a:rPr lang="en-US" dirty="0">
                <a:solidFill>
                  <a:srgbClr val="202124"/>
                </a:solidFill>
                <a:latin typeface="Google Sans"/>
              </a:rPr>
              <a:t>The competencies that helped me develop and advance my career is the entry-level understating of how the code is directly related to its physical pinouts in a simple form. It also allowed me to test and reassign signals to other pin locations while directly monitoring the information through a serial monitor.</a:t>
            </a:r>
            <a:endParaRPr lang="en-US" dirty="0"/>
          </a:p>
        </p:txBody>
      </p:sp>
    </p:spTree>
    <p:extLst>
      <p:ext uri="{BB962C8B-B14F-4D97-AF65-F5344CB8AC3E}">
        <p14:creationId xmlns:p14="http://schemas.microsoft.com/office/powerpoint/2010/main" val="4132292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C40B-0D06-7445-CFE6-43C2E75C6AE5}"/>
              </a:ext>
            </a:extLst>
          </p:cNvPr>
          <p:cNvSpPr>
            <a:spLocks noGrp="1"/>
          </p:cNvSpPr>
          <p:nvPr>
            <p:ph type="title"/>
          </p:nvPr>
        </p:nvSpPr>
        <p:spPr>
          <a:xfrm>
            <a:off x="933090" y="2038650"/>
            <a:ext cx="10515600" cy="1325563"/>
          </a:xfrm>
        </p:spPr>
        <p:txBody>
          <a:bodyPr/>
          <a:lstStyle/>
          <a:p>
            <a:r>
              <a:rPr lang="en-US" dirty="0"/>
              <a:t>Circuit Simulation in </a:t>
            </a:r>
            <a:r>
              <a:rPr lang="en-US" dirty="0" err="1"/>
              <a:t>TinkerCAD</a:t>
            </a:r>
            <a:endParaRPr lang="en-US" dirty="0"/>
          </a:p>
        </p:txBody>
      </p:sp>
    </p:spTree>
    <p:extLst>
      <p:ext uri="{BB962C8B-B14F-4D97-AF65-F5344CB8AC3E}">
        <p14:creationId xmlns:p14="http://schemas.microsoft.com/office/powerpoint/2010/main" val="1127356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p:txBody>
          <a:bodyPr/>
          <a:lstStyle/>
          <a:p>
            <a:pPr marL="0" indent="0" algn="ctr">
              <a:buNone/>
            </a:pPr>
            <a:r>
              <a:rPr lang="en-US" dirty="0"/>
              <a:t>During my journey of this course I grasped a basic understanding of how IOT is used and defined at a basic level. Its importance in how it pertains to connecting people to devices across the world. I gained a solid understanding of how simple coding methods are used in this course and the many techniques required to troubleshoot devices and build small circuits of varying product request.</a:t>
            </a:r>
          </a:p>
        </p:txBody>
      </p:sp>
    </p:spTree>
    <p:extLst>
      <p:ext uri="{BB962C8B-B14F-4D97-AF65-F5344CB8AC3E}">
        <p14:creationId xmlns:p14="http://schemas.microsoft.com/office/powerpoint/2010/main" val="835196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4975-7ABD-C587-5784-B1DDA785015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E67A3B2-1967-1296-DE8C-B630FBC41376}"/>
              </a:ext>
            </a:extLst>
          </p:cNvPr>
          <p:cNvSpPr>
            <a:spLocks noGrp="1"/>
          </p:cNvSpPr>
          <p:nvPr>
            <p:ph idx="1"/>
          </p:nvPr>
        </p:nvSpPr>
        <p:spPr/>
        <p:txBody>
          <a:bodyPr/>
          <a:lstStyle/>
          <a:p>
            <a:r>
              <a:rPr lang="en-US" dirty="0" err="1">
                <a:hlinkClick r:id="rId2"/>
              </a:rPr>
              <a:t>TinkerCad</a:t>
            </a:r>
            <a:endParaRPr lang="en-US" dirty="0"/>
          </a:p>
          <a:p>
            <a:r>
              <a:rPr lang="en-US" dirty="0">
                <a:hlinkClick r:id="rId3"/>
              </a:rPr>
              <a:t>DeVry student project guide </a:t>
            </a:r>
            <a:endParaRPr lang="en-US" dirty="0"/>
          </a:p>
          <a:p>
            <a:r>
              <a:rPr lang="en-US" dirty="0" err="1">
                <a:hlinkClick r:id="rId4"/>
              </a:rPr>
              <a:t>Engageli</a:t>
            </a:r>
            <a:r>
              <a:rPr lang="en-US" dirty="0">
                <a:hlinkClick r:id="rId4"/>
              </a:rPr>
              <a:t> Live Orientation</a:t>
            </a:r>
            <a:endParaRPr lang="en-US" dirty="0"/>
          </a:p>
          <a:p>
            <a:pPr marL="0" indent="0">
              <a:buNone/>
            </a:pPr>
            <a:endParaRPr lang="en-US" b="1" dirty="0"/>
          </a:p>
          <a:p>
            <a:pPr marL="0" indent="0">
              <a:buNone/>
            </a:pPr>
            <a:endParaRPr lang="en-US" dirty="0"/>
          </a:p>
        </p:txBody>
      </p:sp>
    </p:spTree>
    <p:extLst>
      <p:ext uri="{BB962C8B-B14F-4D97-AF65-F5344CB8AC3E}">
        <p14:creationId xmlns:p14="http://schemas.microsoft.com/office/powerpoint/2010/main" val="3283449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9C71-2010-0DD8-3508-9ADDD9F9CB9C}"/>
              </a:ext>
            </a:extLst>
          </p:cNvPr>
          <p:cNvSpPr>
            <a:spLocks noGrp="1"/>
          </p:cNvSpPr>
          <p:nvPr>
            <p:ph type="title"/>
          </p:nvPr>
        </p:nvSpPr>
        <p:spPr/>
        <p:txBody>
          <a:bodyPr/>
          <a:lstStyle/>
          <a:p>
            <a:r>
              <a:rPr lang="en-US" dirty="0"/>
              <a:t>Inventory of </a:t>
            </a:r>
            <a:r>
              <a:rPr lang="en-US" dirty="0" err="1"/>
              <a:t>Iot</a:t>
            </a:r>
            <a:r>
              <a:rPr lang="en-US" dirty="0"/>
              <a:t> Kit</a:t>
            </a:r>
          </a:p>
        </p:txBody>
      </p:sp>
      <p:pic>
        <p:nvPicPr>
          <p:cNvPr id="5" name="Content Placeholder 5" descr="A table with electronics on it">
            <a:extLst>
              <a:ext uri="{FF2B5EF4-FFF2-40B4-BE49-F238E27FC236}">
                <a16:creationId xmlns:a16="http://schemas.microsoft.com/office/drawing/2014/main" id="{F327AF3D-2861-AB89-949B-13192D366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687781" y="1311276"/>
            <a:ext cx="7481455" cy="5181599"/>
          </a:xfrm>
          <a:prstGeom prst="rect">
            <a:avLst/>
          </a:prstGeom>
        </p:spPr>
      </p:pic>
      <p:sp>
        <p:nvSpPr>
          <p:cNvPr id="4" name="TextBox 3">
            <a:extLst>
              <a:ext uri="{FF2B5EF4-FFF2-40B4-BE49-F238E27FC236}">
                <a16:creationId xmlns:a16="http://schemas.microsoft.com/office/drawing/2014/main" id="{0071997A-64EE-0A4B-F58C-ED9605726976}"/>
              </a:ext>
            </a:extLst>
          </p:cNvPr>
          <p:cNvSpPr txBox="1"/>
          <p:nvPr/>
        </p:nvSpPr>
        <p:spPr>
          <a:xfrm>
            <a:off x="122926" y="1829624"/>
            <a:ext cx="6094562" cy="4108817"/>
          </a:xfrm>
          <a:prstGeom prst="rect">
            <a:avLst/>
          </a:prstGeom>
          <a:noFill/>
        </p:spPr>
        <p:txBody>
          <a:bodyPr wrap="square">
            <a:spAutoFit/>
          </a:bodyPr>
          <a:lstStyle/>
          <a:p>
            <a:pPr lvl="1">
              <a:lnSpc>
                <a:spcPct val="150000"/>
              </a:lnSpc>
            </a:pPr>
            <a:r>
              <a:rPr lang="en-US"/>
              <a:t>Arduino </a:t>
            </a:r>
            <a:r>
              <a:rPr lang="en-US" dirty="0"/>
              <a:t>Mega 2560</a:t>
            </a:r>
          </a:p>
          <a:p>
            <a:pPr lvl="1">
              <a:lnSpc>
                <a:spcPct val="150000"/>
              </a:lnSpc>
            </a:pPr>
            <a:r>
              <a:rPr lang="en-US" dirty="0"/>
              <a:t>Breadboard</a:t>
            </a:r>
          </a:p>
          <a:p>
            <a:pPr lvl="1">
              <a:lnSpc>
                <a:spcPct val="150000"/>
              </a:lnSpc>
            </a:pPr>
            <a:r>
              <a:rPr lang="en-US" dirty="0"/>
              <a:t>Resistor 10k</a:t>
            </a:r>
            <a:r>
              <a:rPr lang="el-GR" dirty="0"/>
              <a:t>Ω</a:t>
            </a:r>
            <a:endParaRPr lang="en-US" dirty="0"/>
          </a:p>
          <a:p>
            <a:pPr lvl="1">
              <a:lnSpc>
                <a:spcPct val="150000"/>
              </a:lnSpc>
            </a:pPr>
            <a:r>
              <a:rPr lang="en-US" dirty="0"/>
              <a:t>LEDs</a:t>
            </a:r>
          </a:p>
          <a:p>
            <a:pPr lvl="1">
              <a:lnSpc>
                <a:spcPct val="150000"/>
              </a:lnSpc>
            </a:pPr>
            <a:r>
              <a:rPr lang="en-US" dirty="0"/>
              <a:t>Ultrasonic Sensor </a:t>
            </a:r>
          </a:p>
          <a:p>
            <a:pPr lvl="1">
              <a:lnSpc>
                <a:spcPct val="150000"/>
              </a:lnSpc>
            </a:pPr>
            <a:r>
              <a:rPr lang="en-US" dirty="0"/>
              <a:t>Active Buzzer</a:t>
            </a:r>
          </a:p>
          <a:p>
            <a:pPr lvl="1">
              <a:lnSpc>
                <a:spcPct val="150000"/>
              </a:lnSpc>
            </a:pPr>
            <a:r>
              <a:rPr lang="en-US" dirty="0"/>
              <a:t>Photoresistor</a:t>
            </a:r>
          </a:p>
          <a:p>
            <a:pPr lvl="1">
              <a:lnSpc>
                <a:spcPct val="150000"/>
              </a:lnSpc>
            </a:pPr>
            <a:r>
              <a:rPr lang="en-US" dirty="0"/>
              <a:t>Wires</a:t>
            </a:r>
          </a:p>
          <a:p>
            <a:pPr lvl="1">
              <a:lnSpc>
                <a:spcPct val="150000"/>
              </a:lnSpc>
            </a:pPr>
            <a:r>
              <a:rPr lang="en-US" dirty="0"/>
              <a:t>USB Type B cable</a:t>
            </a:r>
          </a:p>
          <a:p>
            <a:pPr marL="0" indent="0">
              <a:buNone/>
            </a:pPr>
            <a:endParaRPr lang="en-US" dirty="0"/>
          </a:p>
        </p:txBody>
      </p:sp>
    </p:spTree>
    <p:extLst>
      <p:ext uri="{BB962C8B-B14F-4D97-AF65-F5344CB8AC3E}">
        <p14:creationId xmlns:p14="http://schemas.microsoft.com/office/powerpoint/2010/main" val="1723286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83F5F-98D4-DB0E-7A93-0653C3C6881B}"/>
              </a:ext>
            </a:extLst>
          </p:cNvPr>
          <p:cNvSpPr>
            <a:spLocks noGrp="1"/>
          </p:cNvSpPr>
          <p:nvPr>
            <p:ph type="title"/>
          </p:nvPr>
        </p:nvSpPr>
        <p:spPr/>
        <p:txBody>
          <a:bodyPr/>
          <a:lstStyle/>
          <a:p>
            <a:r>
              <a:rPr lang="en-US" dirty="0"/>
              <a:t>Building a Circuit</a:t>
            </a:r>
          </a:p>
        </p:txBody>
      </p:sp>
      <p:pic>
        <p:nvPicPr>
          <p:cNvPr id="4" name="Picture 3">
            <a:extLst>
              <a:ext uri="{FF2B5EF4-FFF2-40B4-BE49-F238E27FC236}">
                <a16:creationId xmlns:a16="http://schemas.microsoft.com/office/drawing/2014/main" id="{18179932-C058-BDFF-D52A-6AEE0B002178}"/>
              </a:ext>
            </a:extLst>
          </p:cNvPr>
          <p:cNvPicPr>
            <a:picLocks noChangeAspect="1"/>
          </p:cNvPicPr>
          <p:nvPr/>
        </p:nvPicPr>
        <p:blipFill>
          <a:blip r:embed="rId2"/>
          <a:stretch>
            <a:fillRect/>
          </a:stretch>
        </p:blipFill>
        <p:spPr>
          <a:xfrm>
            <a:off x="2829464" y="1265822"/>
            <a:ext cx="6533072" cy="5127150"/>
          </a:xfrm>
          <a:prstGeom prst="rect">
            <a:avLst/>
          </a:prstGeom>
        </p:spPr>
      </p:pic>
    </p:spTree>
    <p:extLst>
      <p:ext uri="{BB962C8B-B14F-4D97-AF65-F5344CB8AC3E}">
        <p14:creationId xmlns:p14="http://schemas.microsoft.com/office/powerpoint/2010/main" val="1130871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7FA5-6402-AC0D-A870-E9240D6A5787}"/>
              </a:ext>
            </a:extLst>
          </p:cNvPr>
          <p:cNvSpPr>
            <a:spLocks noGrp="1"/>
          </p:cNvSpPr>
          <p:nvPr>
            <p:ph type="title"/>
          </p:nvPr>
        </p:nvSpPr>
        <p:spPr/>
        <p:txBody>
          <a:bodyPr/>
          <a:lstStyle/>
          <a:p>
            <a:r>
              <a:rPr lang="en-US" dirty="0"/>
              <a:t>Screenshot of code from </a:t>
            </a:r>
            <a:r>
              <a:rPr lang="en-US" dirty="0" err="1"/>
              <a:t>Tinkercad</a:t>
            </a:r>
            <a:endParaRPr lang="en-US" dirty="0"/>
          </a:p>
        </p:txBody>
      </p:sp>
      <p:pic>
        <p:nvPicPr>
          <p:cNvPr id="4" name="Picture 3">
            <a:extLst>
              <a:ext uri="{FF2B5EF4-FFF2-40B4-BE49-F238E27FC236}">
                <a16:creationId xmlns:a16="http://schemas.microsoft.com/office/drawing/2014/main" id="{96AFE75C-8F99-E225-3F41-B4618B7503A6}"/>
              </a:ext>
            </a:extLst>
          </p:cNvPr>
          <p:cNvPicPr>
            <a:picLocks noChangeAspect="1"/>
          </p:cNvPicPr>
          <p:nvPr/>
        </p:nvPicPr>
        <p:blipFill>
          <a:blip r:embed="rId2"/>
          <a:stretch>
            <a:fillRect/>
          </a:stretch>
        </p:blipFill>
        <p:spPr>
          <a:xfrm>
            <a:off x="419100" y="2021657"/>
            <a:ext cx="11353800" cy="3193256"/>
          </a:xfrm>
          <a:prstGeom prst="rect">
            <a:avLst/>
          </a:prstGeom>
        </p:spPr>
      </p:pic>
    </p:spTree>
    <p:extLst>
      <p:ext uri="{BB962C8B-B14F-4D97-AF65-F5344CB8AC3E}">
        <p14:creationId xmlns:p14="http://schemas.microsoft.com/office/powerpoint/2010/main" val="35560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86EB5-BA32-ED6B-8702-61551BD55984}"/>
              </a:ext>
            </a:extLst>
          </p:cNvPr>
          <p:cNvSpPr>
            <a:spLocks noGrp="1"/>
          </p:cNvSpPr>
          <p:nvPr>
            <p:ph type="title"/>
          </p:nvPr>
        </p:nvSpPr>
        <p:spPr>
          <a:xfrm>
            <a:off x="838200" y="2426838"/>
            <a:ext cx="10515600" cy="1325563"/>
          </a:xfrm>
        </p:spPr>
        <p:txBody>
          <a:bodyPr>
            <a:normAutofit/>
          </a:bodyPr>
          <a:lstStyle/>
          <a:p>
            <a:r>
              <a:rPr lang="en-US" dirty="0"/>
              <a:t>Circuit Building, Inventory of parts and Displaying Messages</a:t>
            </a:r>
          </a:p>
        </p:txBody>
      </p:sp>
    </p:spTree>
    <p:extLst>
      <p:ext uri="{BB962C8B-B14F-4D97-AF65-F5344CB8AC3E}">
        <p14:creationId xmlns:p14="http://schemas.microsoft.com/office/powerpoint/2010/main" val="269755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DA0F4-73D5-CB92-9DD1-7F62698F9215}"/>
              </a:ext>
            </a:extLst>
          </p:cNvPr>
          <p:cNvSpPr>
            <a:spLocks noGrp="1"/>
          </p:cNvSpPr>
          <p:nvPr>
            <p:ph type="title"/>
          </p:nvPr>
        </p:nvSpPr>
        <p:spPr/>
        <p:txBody>
          <a:bodyPr/>
          <a:lstStyle/>
          <a:p>
            <a:r>
              <a:rPr lang="en-US" dirty="0"/>
              <a:t>Circuit with LED On</a:t>
            </a:r>
          </a:p>
        </p:txBody>
      </p:sp>
      <p:pic>
        <p:nvPicPr>
          <p:cNvPr id="4" name="Picture 3" descr="A blue electronic device with wires">
            <a:extLst>
              <a:ext uri="{FF2B5EF4-FFF2-40B4-BE49-F238E27FC236}">
                <a16:creationId xmlns:a16="http://schemas.microsoft.com/office/drawing/2014/main" id="{A1801F86-F32D-4DDE-AD08-4635B2BB83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862038" y="197551"/>
            <a:ext cx="5643418" cy="6799450"/>
          </a:xfrm>
          <a:prstGeom prst="rect">
            <a:avLst/>
          </a:prstGeom>
        </p:spPr>
      </p:pic>
    </p:spTree>
    <p:extLst>
      <p:ext uri="{BB962C8B-B14F-4D97-AF65-F5344CB8AC3E}">
        <p14:creationId xmlns:p14="http://schemas.microsoft.com/office/powerpoint/2010/main" val="2455142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FF44-7BEA-F4CA-6F25-EFA75F61AF70}"/>
              </a:ext>
            </a:extLst>
          </p:cNvPr>
          <p:cNvSpPr>
            <a:spLocks noGrp="1"/>
          </p:cNvSpPr>
          <p:nvPr>
            <p:ph type="title"/>
          </p:nvPr>
        </p:nvSpPr>
        <p:spPr/>
        <p:txBody>
          <a:bodyPr/>
          <a:lstStyle/>
          <a:p>
            <a:r>
              <a:rPr lang="en-US" dirty="0"/>
              <a:t>Serial Monitor</a:t>
            </a:r>
          </a:p>
        </p:txBody>
      </p:sp>
      <p:pic>
        <p:nvPicPr>
          <p:cNvPr id="4" name="Content Placeholder 3" descr="A screenshot of a computer">
            <a:extLst>
              <a:ext uri="{FF2B5EF4-FFF2-40B4-BE49-F238E27FC236}">
                <a16:creationId xmlns:a16="http://schemas.microsoft.com/office/drawing/2014/main" id="{784D16E9-5BC8-CA8A-27EC-54EC411173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7783" y="2253212"/>
            <a:ext cx="8116433" cy="3496163"/>
          </a:xfrm>
          <a:prstGeom prst="rect">
            <a:avLst/>
          </a:prstGeom>
        </p:spPr>
      </p:pic>
    </p:spTree>
    <p:extLst>
      <p:ext uri="{BB962C8B-B14F-4D97-AF65-F5344CB8AC3E}">
        <p14:creationId xmlns:p14="http://schemas.microsoft.com/office/powerpoint/2010/main" val="1916341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4833</TotalTime>
  <Words>584</Words>
  <Application>Microsoft Office PowerPoint</Application>
  <PresentationFormat>Widescreen</PresentationFormat>
  <Paragraphs>65</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Google Sans</vt:lpstr>
      <vt:lpstr>Office Theme</vt:lpstr>
      <vt:lpstr>Smart Home Automation and Security </vt:lpstr>
      <vt:lpstr>Introduction</vt:lpstr>
      <vt:lpstr>Circuit Simulation in TinkerCAD</vt:lpstr>
      <vt:lpstr>Inventory of Iot Kit</vt:lpstr>
      <vt:lpstr>Building a Circuit</vt:lpstr>
      <vt:lpstr>Screenshot of code from Tinkercad</vt:lpstr>
      <vt:lpstr>Circuit Building, Inventory of parts and Displaying Messages</vt:lpstr>
      <vt:lpstr>Circuit with LED On</vt:lpstr>
      <vt:lpstr>Serial Monitor</vt:lpstr>
      <vt:lpstr>Adding Door Sensor to Smart Home </vt:lpstr>
      <vt:lpstr>Circuit with door closed and LED on</vt:lpstr>
      <vt:lpstr>Circuit with door open and green LED off</vt:lpstr>
      <vt:lpstr>Arduino Code</vt:lpstr>
      <vt:lpstr>Serial Monitor for Arduino</vt:lpstr>
      <vt:lpstr>Adding Distance Sensor to Smart Home System  Conducting Data Analysis</vt:lpstr>
      <vt:lpstr>Circuit with green LED and distance captured</vt:lpstr>
      <vt:lpstr>Circuit with yellow On and Distance captured (Near)</vt:lpstr>
      <vt:lpstr>Circuit with Red LED and Distance captured (Closest)</vt:lpstr>
      <vt:lpstr>Arduino Distance Code</vt:lpstr>
      <vt:lpstr>Plot of data using Excel Spreadsheet</vt:lpstr>
      <vt:lpstr>Adding Automated Light to Smart Home</vt:lpstr>
      <vt:lpstr>Circuit with Automated light LED off</vt:lpstr>
      <vt:lpstr>Circuit with Automated light LED on</vt:lpstr>
      <vt:lpstr>Arduino Code</vt:lpstr>
      <vt:lpstr>Arduino code (Continued)</vt:lpstr>
      <vt:lpstr>Arduino Code (Continued)</vt:lpstr>
      <vt:lpstr>Serial Monitor for Automated Light LED</vt:lpstr>
      <vt:lpstr>Challenges/Lessons Learned </vt:lpstr>
      <vt:lpstr>Career Skills</vt:lpstr>
      <vt:lpstr>Conclusion</vt:lpstr>
      <vt:lpstr>References</vt:lpstr>
    </vt:vector>
  </TitlesOfParts>
  <Manager>Edwin Hill</Manager>
  <Company>DeVry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Course Project</dc:title>
  <dc:subject>Module 8</dc:subject>
  <dc:creator>Svetla Tzvetkov</dc:creator>
  <cp:keywords>CEIS101/CEIS101C</cp:keywords>
  <dc:description>Template Deliverable</dc:description>
  <cp:lastModifiedBy>Mason, Tavaughn</cp:lastModifiedBy>
  <cp:revision>12</cp:revision>
  <dcterms:created xsi:type="dcterms:W3CDTF">2022-05-26T18:48:27Z</dcterms:created>
  <dcterms:modified xsi:type="dcterms:W3CDTF">2024-06-16T19:48:04Z</dcterms:modified>
  <cp:category>CEIS</cp:category>
</cp:coreProperties>
</file>